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5" r:id="rId6"/>
    <p:sldId id="260" r:id="rId7"/>
    <p:sldId id="274" r:id="rId8"/>
    <p:sldId id="261" r:id="rId9"/>
    <p:sldId id="279" r:id="rId10"/>
    <p:sldId id="262" r:id="rId11"/>
    <p:sldId id="280" r:id="rId12"/>
    <p:sldId id="27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AA00CC-139C-48D0-8846-394A3C06994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2888AB-C6BC-4DE6-978E-0906EFA78B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78CFA1-9F00-48B8-8B1C-FD4D0C9F82A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50E2E1-01C0-418F-9FAB-6B52E79D7FC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C82B4-BFBF-49D1-8476-65F0E3F615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3DC766-7DFE-4FA7-AFB8-C00F0462EAF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97C2FF-3242-4624-9420-CFCB7AE8F33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037E72-31DF-4A9B-8CBA-A5BD6B33575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77E555-C474-40B7-8808-932B86898C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15725-2312-4A84-B6B6-4D500AA2C3F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00A91A-B2F4-4593-862C-73D92F05F6A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19665EA-9F17-4059-AF63-6869E9DBF0D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3068960"/>
            <a:ext cx="7772400" cy="1470025"/>
          </a:xfrm>
        </p:spPr>
        <p:txBody>
          <a:bodyPr/>
          <a:lstStyle/>
          <a:p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8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Развитие выразительной речи  посредством школьного   кукольного театра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800000"/>
              </a:soli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кукольный театр\SAM_10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000240"/>
            <a:ext cx="4857783" cy="3643338"/>
          </a:xfrm>
          <a:prstGeom prst="rect">
            <a:avLst/>
          </a:prstGeom>
          <a:noFill/>
        </p:spPr>
      </p:pic>
      <p:pic>
        <p:nvPicPr>
          <p:cNvPr id="3" name="Picture 2" descr="C:\Users\user\Desktop\кукольный театр\SAM_1040.JPG"/>
          <p:cNvPicPr>
            <a:picLocks noChangeAspect="1" noChangeArrowheads="1"/>
          </p:cNvPicPr>
          <p:nvPr/>
        </p:nvPicPr>
        <p:blipFill>
          <a:blip r:embed="rId3"/>
          <a:srcRect r="10101" b="23232"/>
          <a:stretch>
            <a:fillRect/>
          </a:stretch>
        </p:blipFill>
        <p:spPr bwMode="auto">
          <a:xfrm>
            <a:off x="4786314" y="3857628"/>
            <a:ext cx="4127112" cy="264320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2844" y="1071547"/>
            <a:ext cx="8715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Monotype Corsiva" pitchFamily="66" charset="0"/>
              </a:rPr>
              <a:t>Кукольный спектакль «Рукавичка» </a:t>
            </a:r>
            <a:endParaRPr lang="ru-RU" sz="4800" b="1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71612"/>
            <a:ext cx="8643998" cy="642942"/>
          </a:xfrm>
        </p:spPr>
        <p:txBody>
          <a:bodyPr/>
          <a:lstStyle/>
          <a:p>
            <a:r>
              <a:rPr lang="ru-RU" b="1" dirty="0" smtClean="0">
                <a:latin typeface="Monotype Corsiva" pitchFamily="66" charset="0"/>
              </a:rPr>
              <a:t>Кукольный спектакль </a:t>
            </a:r>
            <a:br>
              <a:rPr lang="ru-RU" b="1" dirty="0" smtClean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>«Битый небитого везет» </a:t>
            </a:r>
            <a:br>
              <a:rPr lang="ru-RU" b="1" dirty="0" smtClean="0">
                <a:latin typeface="Monotype Corsiva" pitchFamily="66" charset="0"/>
              </a:rPr>
            </a:br>
            <a:endParaRPr lang="ru-RU" dirty="0"/>
          </a:p>
        </p:txBody>
      </p:sp>
      <p:pic>
        <p:nvPicPr>
          <p:cNvPr id="4" name="Содержимое 3" descr="F:\DCIM\112PHOTO\SAM_1201.JPG"/>
          <p:cNvPicPr>
            <a:picLocks noGrp="1"/>
          </p:cNvPicPr>
          <p:nvPr>
            <p:ph idx="1"/>
          </p:nvPr>
        </p:nvPicPr>
        <p:blipFill>
          <a:blip r:embed="rId2">
            <a:lum bright="10000" contrast="10000"/>
          </a:blip>
          <a:srcRect t="10109"/>
          <a:stretch>
            <a:fillRect/>
          </a:stretch>
        </p:blipFill>
        <p:spPr bwMode="auto">
          <a:xfrm>
            <a:off x="1785918" y="2357430"/>
            <a:ext cx="5929354" cy="416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571504"/>
          </a:xfrm>
        </p:spPr>
        <p:txBody>
          <a:bodyPr/>
          <a:lstStyle/>
          <a:p>
            <a:r>
              <a:rPr lang="ru-RU" sz="4800" b="1" dirty="0" smtClean="0">
                <a:latin typeface="Monotype Corsiva" pitchFamily="66" charset="0"/>
              </a:rPr>
              <a:t/>
            </a:r>
            <a:br>
              <a:rPr lang="ru-RU" sz="4800" b="1" dirty="0" smtClean="0">
                <a:latin typeface="Monotype Corsiva" pitchFamily="66" charset="0"/>
              </a:rPr>
            </a:br>
            <a:r>
              <a:rPr lang="ru-RU" sz="4800" b="1" dirty="0" smtClean="0">
                <a:latin typeface="Monotype Corsiva" pitchFamily="66" charset="0"/>
              </a:rPr>
              <a:t/>
            </a:r>
            <a:br>
              <a:rPr lang="ru-RU" sz="4800" b="1" dirty="0" smtClean="0">
                <a:latin typeface="Monotype Corsiva" pitchFamily="66" charset="0"/>
              </a:rPr>
            </a:br>
            <a:r>
              <a:rPr lang="ru-RU" sz="4800" b="1" dirty="0" smtClean="0">
                <a:latin typeface="Monotype Corsiva" pitchFamily="66" charset="0"/>
              </a:rPr>
              <a:t/>
            </a:r>
            <a:br>
              <a:rPr lang="ru-RU" sz="4800" b="1" dirty="0" smtClean="0">
                <a:latin typeface="Monotype Corsiva" pitchFamily="66" charset="0"/>
              </a:rPr>
            </a:br>
            <a:r>
              <a:rPr lang="ru-RU" sz="4800" b="1" smtClean="0">
                <a:latin typeface="Monotype Corsiva" pitchFamily="66" charset="0"/>
              </a:rPr>
              <a:t/>
            </a:r>
            <a:br>
              <a:rPr lang="ru-RU" sz="4800" b="1" smtClean="0">
                <a:latin typeface="Monotype Corsiva" pitchFamily="66" charset="0"/>
              </a:rPr>
            </a:br>
            <a:r>
              <a:rPr lang="ru-RU" sz="4800" b="1" smtClean="0">
                <a:latin typeface="Monotype Corsiva" pitchFamily="66" charset="0"/>
              </a:rPr>
              <a:t>Благодарим </a:t>
            </a:r>
            <a:r>
              <a:rPr lang="ru-RU" sz="4800" b="1" smtClean="0">
                <a:latin typeface="Monotype Corsiva" pitchFamily="66" charset="0"/>
              </a:rPr>
              <a:t> </a:t>
            </a:r>
            <a:r>
              <a:rPr lang="ru-RU" sz="4800" b="1" dirty="0" smtClean="0">
                <a:latin typeface="Monotype Corsiva" pitchFamily="66" charset="0"/>
              </a:rPr>
              <a:t>за внимание </a:t>
            </a:r>
            <a:endParaRPr lang="ru-RU" sz="48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00100" y="2285992"/>
            <a:ext cx="77867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Monotype Corsiva" pitchFamily="66" charset="0"/>
              </a:rPr>
              <a:t>Развитие выразительности речи</a:t>
            </a:r>
            <a:endParaRPr lang="ru-RU" sz="4400" dirty="0">
              <a:latin typeface="Monotype Corsiva" pitchFamily="66" charset="0"/>
            </a:endParaRPr>
          </a:p>
        </p:txBody>
      </p:sp>
      <p:pic>
        <p:nvPicPr>
          <p:cNvPr id="5" name="Рисунок 4" descr="&amp;Tcy;&amp;iecy;&amp;acy;&amp;tcy;&amp;rcy;&amp;acy;&amp;lcy;&amp;softcy;&amp;ncy;&amp;acy;&amp;yacy; &amp;acy;&amp;fcy;&amp;icy;&amp;shcy;&amp;acy; &amp;dcy;&amp;lcy;&amp;yacy; &amp;dcy;&amp;iecy;&amp;tcy;&amp;iecy;&amp;jcy; &amp;icy; &amp;vcy;&amp;zcy;&amp;rcy;&amp;ocy;&amp;scy;&amp;lcy;&amp;ycy;&amp;khcy; &amp;ncy;&amp;acy; 14-15 &amp;ncy;&amp;ocy;&amp;yacy;&amp;bcy;&amp;rcy;&amp;yacy;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000504"/>
            <a:ext cx="307183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071538" y="1357298"/>
            <a:ext cx="70009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Monotype Corsiva" pitchFamily="66" charset="0"/>
              </a:rPr>
              <a:t>Цель проекта:</a:t>
            </a:r>
            <a:endParaRPr lang="ru-RU" b="1" dirty="0"/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642942"/>
          </a:xfrm>
        </p:spPr>
        <p:txBody>
          <a:bodyPr/>
          <a:lstStyle/>
          <a:p>
            <a:r>
              <a:rPr lang="ru-RU" sz="4800" b="1" dirty="0" smtClean="0">
                <a:latin typeface="Monotype Corsiva" pitchFamily="66" charset="0"/>
              </a:rPr>
              <a:t>Задачи проекта:</a:t>
            </a: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214282" y="1600201"/>
            <a:ext cx="8643998" cy="4329129"/>
          </a:xfrm>
        </p:spPr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ru-RU" sz="4000" dirty="0" smtClean="0">
                <a:latin typeface="Monotype Corsiva" pitchFamily="66" charset="0"/>
              </a:rPr>
              <a:t>- познакомиться со средствами  выразительности речи ;</a:t>
            </a:r>
          </a:p>
          <a:p>
            <a:pPr marL="0">
              <a:spcBef>
                <a:spcPts val="0"/>
              </a:spcBef>
              <a:buNone/>
            </a:pPr>
            <a:r>
              <a:rPr lang="ru-RU" sz="4000" dirty="0" smtClean="0">
                <a:latin typeface="Monotype Corsiva" pitchFamily="66" charset="0"/>
              </a:rPr>
              <a:t>- формировать практические навыки овладения техникой и  культурой речи;</a:t>
            </a:r>
          </a:p>
          <a:p>
            <a:pPr marL="0">
              <a:spcBef>
                <a:spcPts val="0"/>
              </a:spcBef>
              <a:buNone/>
            </a:pPr>
            <a:r>
              <a:rPr lang="ru-RU" sz="4000" dirty="0" smtClean="0">
                <a:latin typeface="Monotype Corsiva" pitchFamily="66" charset="0"/>
              </a:rPr>
              <a:t>- научиться использовать интонационные средства выразительности в постановке спектаклей.</a:t>
            </a:r>
            <a:endParaRPr lang="ru-RU" sz="40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000132"/>
          </a:xfrm>
        </p:spPr>
        <p:txBody>
          <a:bodyPr/>
          <a:lstStyle/>
          <a:p>
            <a:r>
              <a:rPr lang="ru-RU" sz="4800" b="1" dirty="0" smtClean="0">
                <a:latin typeface="Monotype Corsiva" pitchFamily="66" charset="0"/>
              </a:rPr>
              <a:t>Учебники риторики </a:t>
            </a:r>
            <a:endParaRPr lang="ru-RU" sz="4800" b="1" dirty="0">
              <a:latin typeface="Monotype Corsiva" pitchFamily="66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21032187">
            <a:off x="2064379" y="2326608"/>
            <a:ext cx="2529697" cy="35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15524">
            <a:off x="4242018" y="2954554"/>
            <a:ext cx="2512733" cy="342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 descr="http://img.read.ru/covers_rr/b/28/73/3507328.jpg"/>
          <p:cNvPicPr>
            <a:picLocks noChangeAspect="1" noChangeArrowheads="1"/>
          </p:cNvPicPr>
          <p:nvPr/>
        </p:nvPicPr>
        <p:blipFill>
          <a:blip r:embed="rId4"/>
          <a:srcRect l="6000"/>
          <a:stretch>
            <a:fillRect/>
          </a:stretch>
        </p:blipFill>
        <p:spPr bwMode="auto">
          <a:xfrm>
            <a:off x="214282" y="3429000"/>
            <a:ext cx="2344964" cy="3143252"/>
          </a:xfrm>
          <a:prstGeom prst="rect">
            <a:avLst/>
          </a:prstGeom>
          <a:noFill/>
        </p:spPr>
      </p:pic>
      <p:pic>
        <p:nvPicPr>
          <p:cNvPr id="8196" name="Picture 4" descr="http://43.img.avito.st/1280x960/163244454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7950" y="2714620"/>
            <a:ext cx="2601696" cy="3243112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571504"/>
          </a:xfrm>
        </p:spPr>
        <p:txBody>
          <a:bodyPr/>
          <a:lstStyle/>
          <a:p>
            <a:r>
              <a:rPr lang="ru-RU" sz="4800" b="1" dirty="0" smtClean="0">
                <a:latin typeface="Monotype Corsiva" pitchFamily="66" charset="0"/>
              </a:rPr>
              <a:t>Средства выразительности</a:t>
            </a: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85720" y="1857364"/>
            <a:ext cx="8572560" cy="4572032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8596" y="3357562"/>
            <a:ext cx="2357454" cy="928694"/>
          </a:xfrm>
          <a:prstGeom prst="roundRect">
            <a:avLst/>
          </a:prstGeom>
          <a:solidFill>
            <a:srgbClr val="800000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Monotype Corsiva" pitchFamily="66" charset="0"/>
              </a:rPr>
              <a:t>Пауза</a:t>
            </a:r>
            <a:endParaRPr lang="ru-RU" sz="28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42976" y="4429132"/>
            <a:ext cx="2357454" cy="928694"/>
          </a:xfrm>
          <a:prstGeom prst="roundRect">
            <a:avLst/>
          </a:prstGeom>
          <a:solidFill>
            <a:srgbClr val="800000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Monotype Corsiva" pitchFamily="66" charset="0"/>
              </a:rPr>
              <a:t>Мелодика</a:t>
            </a:r>
            <a:endParaRPr lang="ru-RU" sz="28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85984" y="5500702"/>
            <a:ext cx="2357454" cy="928694"/>
          </a:xfrm>
          <a:prstGeom prst="roundRect">
            <a:avLst/>
          </a:prstGeom>
          <a:solidFill>
            <a:srgbClr val="800000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Monotype Corsiva" pitchFamily="66" charset="0"/>
              </a:rPr>
              <a:t>Темп</a:t>
            </a:r>
            <a:endParaRPr lang="ru-RU" sz="28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86314" y="5500702"/>
            <a:ext cx="2357454" cy="928694"/>
          </a:xfrm>
          <a:prstGeom prst="roundRect">
            <a:avLst/>
          </a:prstGeom>
          <a:solidFill>
            <a:srgbClr val="800000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Monotype Corsiva" pitchFamily="66" charset="0"/>
              </a:rPr>
              <a:t>Тембр</a:t>
            </a:r>
            <a:endParaRPr lang="ru-RU" sz="28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43570" y="4429132"/>
            <a:ext cx="2357454" cy="928694"/>
          </a:xfrm>
          <a:prstGeom prst="roundRect">
            <a:avLst/>
          </a:prstGeom>
          <a:solidFill>
            <a:srgbClr val="800000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Monotype Corsiva" pitchFamily="66" charset="0"/>
              </a:rPr>
              <a:t>Сила голоса</a:t>
            </a:r>
            <a:endParaRPr lang="ru-RU" sz="28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42844" y="2214554"/>
            <a:ext cx="2357454" cy="928694"/>
          </a:xfrm>
          <a:prstGeom prst="roundRect">
            <a:avLst/>
          </a:prstGeom>
          <a:solidFill>
            <a:srgbClr val="800000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Monotype Corsiva" pitchFamily="66" charset="0"/>
              </a:rPr>
              <a:t>Логическое ударение</a:t>
            </a:r>
            <a:endParaRPr lang="ru-RU" sz="28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572264" y="2285992"/>
            <a:ext cx="2357454" cy="928694"/>
          </a:xfrm>
          <a:prstGeom prst="roundRect">
            <a:avLst/>
          </a:prstGeom>
          <a:solidFill>
            <a:srgbClr val="800000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Monotype Corsiva" pitchFamily="66" charset="0"/>
              </a:rPr>
              <a:t>Речевое дыхание</a:t>
            </a:r>
            <a:endParaRPr lang="ru-RU" sz="28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86512" y="3357562"/>
            <a:ext cx="2357454" cy="928694"/>
          </a:xfrm>
          <a:prstGeom prst="roundRect">
            <a:avLst/>
          </a:prstGeom>
          <a:solidFill>
            <a:srgbClr val="800000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Monotype Corsiva" pitchFamily="66" charset="0"/>
              </a:rPr>
              <a:t>Ритм</a:t>
            </a:r>
            <a:endParaRPr lang="ru-RU" sz="28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cxnSp>
        <p:nvCxnSpPr>
          <p:cNvPr id="22" name="Прямая со стрелкой 21"/>
          <p:cNvCxnSpPr>
            <a:stCxn id="2" idx="2"/>
          </p:cNvCxnSpPr>
          <p:nvPr/>
        </p:nvCxnSpPr>
        <p:spPr>
          <a:xfrm rot="16200000" flipH="1">
            <a:off x="5036347" y="1250141"/>
            <a:ext cx="1000132" cy="192882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2" idx="2"/>
          </p:cNvCxnSpPr>
          <p:nvPr/>
        </p:nvCxnSpPr>
        <p:spPr>
          <a:xfrm rot="16200000" flipH="1">
            <a:off x="4429124" y="1857364"/>
            <a:ext cx="1928826" cy="164307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2" idx="2"/>
          </p:cNvCxnSpPr>
          <p:nvPr/>
        </p:nvCxnSpPr>
        <p:spPr>
          <a:xfrm rot="16200000" flipH="1">
            <a:off x="3750463" y="2536025"/>
            <a:ext cx="2714644" cy="107157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2" idx="2"/>
          </p:cNvCxnSpPr>
          <p:nvPr/>
        </p:nvCxnSpPr>
        <p:spPr>
          <a:xfrm rot="16200000" flipH="1">
            <a:off x="3107521" y="3178967"/>
            <a:ext cx="3643338" cy="7143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2" idx="2"/>
          </p:cNvCxnSpPr>
          <p:nvPr/>
        </p:nvCxnSpPr>
        <p:spPr>
          <a:xfrm rot="5400000">
            <a:off x="2571736" y="3286124"/>
            <a:ext cx="3571900" cy="4286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2" idx="2"/>
          </p:cNvCxnSpPr>
          <p:nvPr/>
        </p:nvCxnSpPr>
        <p:spPr>
          <a:xfrm rot="5400000">
            <a:off x="2607455" y="2393149"/>
            <a:ext cx="2643206" cy="12858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2" idx="2"/>
          </p:cNvCxnSpPr>
          <p:nvPr/>
        </p:nvCxnSpPr>
        <p:spPr>
          <a:xfrm rot="5400000">
            <a:off x="2821769" y="1821645"/>
            <a:ext cx="1857388" cy="164307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2" idx="2"/>
          </p:cNvCxnSpPr>
          <p:nvPr/>
        </p:nvCxnSpPr>
        <p:spPr>
          <a:xfrm rot="5400000">
            <a:off x="3107521" y="1178703"/>
            <a:ext cx="928694" cy="20002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14422"/>
            <a:ext cx="6378916" cy="440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lum bright="-10000" contrast="10000"/>
          </a:blip>
          <a:srcRect/>
          <a:stretch>
            <a:fillRect/>
          </a:stretch>
        </p:blipFill>
        <p:spPr bwMode="auto">
          <a:xfrm>
            <a:off x="3286116" y="2714620"/>
            <a:ext cx="5643602" cy="366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071547"/>
            <a:ext cx="7643866" cy="5357849"/>
          </a:xfrm>
        </p:spPr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ru-RU" sz="2400" b="1" dirty="0" smtClean="0">
                <a:latin typeface="Monotype Corsiva" pitchFamily="66" charset="0"/>
              </a:rPr>
              <a:t>Упражнение  для отработки дыхания со  звуком «Звукоподражатель»</a:t>
            </a:r>
          </a:p>
          <a:p>
            <a:pPr marL="0">
              <a:spcBef>
                <a:spcPts val="0"/>
              </a:spcBef>
              <a:buNone/>
            </a:pPr>
            <a:r>
              <a:rPr lang="ru-RU" sz="2400" dirty="0" smtClean="0">
                <a:latin typeface="Monotype Corsiva" pitchFamily="66" charset="0"/>
              </a:rPr>
              <a:t>- «Самолёты  взлетают» - звук  «У-У-У»</a:t>
            </a:r>
          </a:p>
          <a:p>
            <a:pPr marL="0">
              <a:spcBef>
                <a:spcPts val="0"/>
              </a:spcBef>
              <a:buNone/>
            </a:pPr>
            <a:r>
              <a:rPr lang="ru-RU" sz="2400" dirty="0" smtClean="0">
                <a:latin typeface="Monotype Corsiva" pitchFamily="66" charset="0"/>
              </a:rPr>
              <a:t>- «Машины едут»  -  звук  «Ж-Ж-Ж»</a:t>
            </a:r>
          </a:p>
          <a:p>
            <a:pPr marL="0">
              <a:spcBef>
                <a:spcPts val="0"/>
              </a:spcBef>
              <a:buNone/>
            </a:pPr>
            <a:r>
              <a:rPr lang="ru-RU" sz="2400" dirty="0" smtClean="0">
                <a:latin typeface="Monotype Corsiva" pitchFamily="66" charset="0"/>
              </a:rPr>
              <a:t>- «Ползет змея » - звук  «Ш-Ш-Ш»</a:t>
            </a:r>
          </a:p>
          <a:p>
            <a:pPr marL="0">
              <a:spcBef>
                <a:spcPts val="0"/>
              </a:spcBef>
              <a:buNone/>
            </a:pPr>
            <a:r>
              <a:rPr lang="ru-RU" sz="2400" dirty="0" smtClean="0">
                <a:latin typeface="Monotype Corsiva" pitchFamily="66" charset="0"/>
              </a:rPr>
              <a:t>- «Муха бьется в стекло» - звук  «З-З-З»</a:t>
            </a:r>
          </a:p>
          <a:p>
            <a:pPr marL="0">
              <a:spcBef>
                <a:spcPts val="0"/>
              </a:spcBef>
              <a:buNone/>
            </a:pPr>
            <a:r>
              <a:rPr lang="ru-RU" sz="2400" b="1" dirty="0" smtClean="0">
                <a:latin typeface="Monotype Corsiva" pitchFamily="66" charset="0"/>
              </a:rPr>
              <a:t>Игра «Чудо-лесенка». </a:t>
            </a:r>
          </a:p>
          <a:p>
            <a:pPr marL="0">
              <a:spcBef>
                <a:spcPts val="0"/>
              </a:spcBef>
              <a:buNone/>
            </a:pPr>
            <a:r>
              <a:rPr lang="ru-RU" sz="2400" dirty="0" smtClean="0">
                <a:latin typeface="Monotype Corsiva" pitchFamily="66" charset="0"/>
              </a:rPr>
              <a:t>Чу-до-ле-сен-кой  ша-га-ю,</a:t>
            </a:r>
          </a:p>
          <a:p>
            <a:pPr marL="0">
              <a:spcBef>
                <a:spcPts val="0"/>
              </a:spcBef>
              <a:buNone/>
            </a:pPr>
            <a:r>
              <a:rPr lang="ru-RU" sz="2400" dirty="0" smtClean="0">
                <a:latin typeface="Monotype Corsiva" pitchFamily="66" charset="0"/>
              </a:rPr>
              <a:t>Вы-со-ту  я  на-би-ра-ю: </a:t>
            </a:r>
          </a:p>
          <a:p>
            <a:pPr marL="0">
              <a:spcBef>
                <a:spcPts val="0"/>
              </a:spcBef>
              <a:buNone/>
            </a:pPr>
            <a:r>
              <a:rPr lang="ru-RU" sz="2400" dirty="0" smtClean="0">
                <a:latin typeface="Monotype Corsiva" pitchFamily="66" charset="0"/>
              </a:rPr>
              <a:t>Шаг  на  го-ры, </a:t>
            </a:r>
          </a:p>
          <a:p>
            <a:pPr marL="0">
              <a:spcBef>
                <a:spcPts val="0"/>
              </a:spcBef>
              <a:buNone/>
            </a:pPr>
            <a:r>
              <a:rPr lang="ru-RU" sz="2400" dirty="0" smtClean="0">
                <a:latin typeface="Monotype Corsiva" pitchFamily="66" charset="0"/>
              </a:rPr>
              <a:t>Шаг   на  ту-чи... </a:t>
            </a:r>
          </a:p>
          <a:p>
            <a:pPr marL="0">
              <a:spcBef>
                <a:spcPts val="0"/>
              </a:spcBef>
              <a:buNone/>
            </a:pPr>
            <a:r>
              <a:rPr lang="ru-RU" sz="2400" dirty="0" smtClean="0">
                <a:latin typeface="Monotype Corsiva" pitchFamily="66" charset="0"/>
              </a:rPr>
              <a:t>А  подъ-ем   все   вы-ше,  кру-че...</a:t>
            </a:r>
          </a:p>
          <a:p>
            <a:pPr marL="0">
              <a:spcBef>
                <a:spcPts val="0"/>
              </a:spcBef>
              <a:buNone/>
            </a:pPr>
            <a:r>
              <a:rPr lang="ru-RU" sz="2400" dirty="0" smtClean="0">
                <a:latin typeface="Monotype Corsiva" pitchFamily="66" charset="0"/>
              </a:rPr>
              <a:t>Не ро-бе-ю, петь хо-чу,</a:t>
            </a:r>
          </a:p>
          <a:p>
            <a:pPr marL="0">
              <a:spcBef>
                <a:spcPts val="0"/>
              </a:spcBef>
              <a:buNone/>
            </a:pPr>
            <a:r>
              <a:rPr lang="ru-RU" sz="2400" dirty="0" smtClean="0">
                <a:latin typeface="Monotype Corsiva" pitchFamily="66" charset="0"/>
              </a:rPr>
              <a:t>Пря-мо к солн-цу я ле-чу!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857256"/>
          </a:xfrm>
        </p:spPr>
        <p:txBody>
          <a:bodyPr/>
          <a:lstStyle/>
          <a:p>
            <a:r>
              <a:rPr lang="ru-RU" sz="4800" dirty="0" smtClean="0">
                <a:solidFill>
                  <a:schemeClr val="tx1"/>
                </a:solidFill>
                <a:latin typeface="Monotype Corsiva" pitchFamily="66" charset="0"/>
              </a:rPr>
              <a:t>  </a:t>
            </a:r>
            <a:r>
              <a:rPr lang="ru-RU" sz="4800" b="1" dirty="0" smtClean="0">
                <a:solidFill>
                  <a:schemeClr val="tx1"/>
                </a:solidFill>
                <a:latin typeface="Monotype Corsiva" pitchFamily="66" charset="0"/>
              </a:rPr>
              <a:t>Первое выступление</a:t>
            </a:r>
            <a:endParaRPr lang="ru-RU" sz="48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G:\проект 2\кукольный театр\DSCN0326.JPG"/>
          <p:cNvPicPr>
            <a:picLocks noChangeAspect="1" noChangeArrowheads="1"/>
          </p:cNvPicPr>
          <p:nvPr/>
        </p:nvPicPr>
        <p:blipFill>
          <a:blip r:embed="rId2" cstate="print"/>
          <a:srcRect r="6863" b="18954"/>
          <a:stretch>
            <a:fillRect/>
          </a:stretch>
        </p:blipFill>
        <p:spPr bwMode="auto">
          <a:xfrm>
            <a:off x="1357290" y="1928802"/>
            <a:ext cx="6786610" cy="4429156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714380"/>
          </a:xfrm>
        </p:spPr>
        <p:txBody>
          <a:bodyPr/>
          <a:lstStyle/>
          <a:p>
            <a:r>
              <a:rPr lang="ru-RU" sz="4800" b="1" dirty="0" smtClean="0">
                <a:latin typeface="Monotype Corsiva" pitchFamily="66" charset="0"/>
              </a:rPr>
              <a:t>На занятиях кружка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1500174"/>
            <a:ext cx="4283106" cy="674701"/>
          </a:xfrm>
        </p:spPr>
        <p:txBody>
          <a:bodyPr/>
          <a:lstStyle/>
          <a:p>
            <a:endParaRPr lang="ru-RU" dirty="0" smtClean="0">
              <a:latin typeface="Monotype Corsiva" pitchFamily="66" charset="0"/>
            </a:endParaRPr>
          </a:p>
          <a:p>
            <a:endParaRPr lang="ru-RU" dirty="0" smtClean="0">
              <a:latin typeface="Monotype Corsiva" pitchFamily="66" charset="0"/>
            </a:endParaRPr>
          </a:p>
          <a:p>
            <a:endParaRPr lang="ru-RU" dirty="0" smtClean="0">
              <a:latin typeface="Monotype Corsiva" pitchFamily="66" charset="0"/>
            </a:endParaRPr>
          </a:p>
          <a:p>
            <a:endParaRPr lang="ru-RU" dirty="0" smtClean="0">
              <a:latin typeface="Monotype Corsiva" pitchFamily="66" charset="0"/>
            </a:endParaRPr>
          </a:p>
          <a:p>
            <a:endParaRPr lang="ru-RU" dirty="0" smtClean="0">
              <a:latin typeface="Monotype Corsiva" pitchFamily="66" charset="0"/>
            </a:endParaRPr>
          </a:p>
          <a:p>
            <a:endParaRPr lang="ru-RU" dirty="0" smtClean="0">
              <a:latin typeface="Monotype Corsiva" pitchFamily="66" charset="0"/>
            </a:endParaRPr>
          </a:p>
          <a:p>
            <a:endParaRPr lang="ru-RU" dirty="0" smtClean="0">
              <a:latin typeface="Monotype Corsiva" pitchFamily="66" charset="0"/>
            </a:endParaRPr>
          </a:p>
          <a:p>
            <a:endParaRPr lang="ru-RU" dirty="0" smtClean="0">
              <a:latin typeface="Monotype Corsiva" pitchFamily="66" charset="0"/>
            </a:endParaRPr>
          </a:p>
          <a:p>
            <a:endParaRPr lang="ru-RU" dirty="0" smtClean="0">
              <a:latin typeface="Monotype Corsiva" pitchFamily="66" charset="0"/>
            </a:endParaRPr>
          </a:p>
          <a:p>
            <a:endParaRPr lang="ru-RU" dirty="0" smtClean="0">
              <a:latin typeface="Monotype Corsiva" pitchFamily="66" charset="0"/>
            </a:endParaRPr>
          </a:p>
          <a:p>
            <a:endParaRPr lang="ru-RU" dirty="0" smtClean="0">
              <a:latin typeface="Monotype Corsiva" pitchFamily="66" charset="0"/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2143116"/>
            <a:ext cx="4213255" cy="857256"/>
          </a:xfrm>
        </p:spPr>
        <p:txBody>
          <a:bodyPr/>
          <a:lstStyle/>
          <a:p>
            <a:endParaRPr lang="ru-RU" dirty="0" smtClean="0">
              <a:latin typeface="Monotype Corsiva" pitchFamily="66" charset="0"/>
            </a:endParaRPr>
          </a:p>
          <a:p>
            <a:endParaRPr lang="ru-RU" dirty="0" smtClean="0">
              <a:latin typeface="Monotype Corsiva" pitchFamily="66" charset="0"/>
            </a:endParaRPr>
          </a:p>
          <a:p>
            <a:endParaRPr lang="ru-RU" dirty="0" smtClean="0">
              <a:latin typeface="Monotype Corsiva" pitchFamily="66" charset="0"/>
            </a:endParaRPr>
          </a:p>
          <a:p>
            <a:endParaRPr lang="ru-RU" dirty="0" smtClean="0">
              <a:latin typeface="Monotype Corsiva" pitchFamily="66" charset="0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714488"/>
            <a:ext cx="42148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Monotype Corsiva" pitchFamily="66" charset="0"/>
              </a:rPr>
              <a:t>Изготовление декораций к спектаклю</a:t>
            </a:r>
          </a:p>
        </p:txBody>
      </p:sp>
      <p:pic>
        <p:nvPicPr>
          <p:cNvPr id="8" name="Picture 2" descr="F:\DCIM\112PHOTO\SAM_118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285720" y="2714620"/>
            <a:ext cx="4283075" cy="3212306"/>
          </a:xfrm>
          <a:prstGeom prst="rect">
            <a:avLst/>
          </a:prstGeom>
          <a:noFill/>
        </p:spPr>
      </p:pic>
      <p:pic>
        <p:nvPicPr>
          <p:cNvPr id="9" name="Picture 2" descr="F:\DCIM\112PHOTO\SAM_119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4786314" y="2714620"/>
            <a:ext cx="4143374" cy="310753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000628" y="1857364"/>
            <a:ext cx="38576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Monotype Corsiva" pitchFamily="66" charset="0"/>
              </a:rPr>
              <a:t>Работа над ролью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анавес2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занавес2</Template>
  <TotalTime>366</TotalTime>
  <Words>167</Words>
  <Application>Microsoft Office PowerPoint</Application>
  <PresentationFormat>Экран (4:3)</PresentationFormat>
  <Paragraphs>52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занавес2</vt:lpstr>
      <vt:lpstr>Развитие выразительной речи  посредством школьного   кукольного театра</vt:lpstr>
      <vt:lpstr>Слайд 2</vt:lpstr>
      <vt:lpstr>Задачи проекта:</vt:lpstr>
      <vt:lpstr>Учебники риторики </vt:lpstr>
      <vt:lpstr>Средства выразительности</vt:lpstr>
      <vt:lpstr>Слайд 6</vt:lpstr>
      <vt:lpstr>Слайд 7</vt:lpstr>
      <vt:lpstr>  Первое выступление</vt:lpstr>
      <vt:lpstr>На занятиях кружка</vt:lpstr>
      <vt:lpstr>Слайд 10</vt:lpstr>
      <vt:lpstr>Кукольный спектакль  «Битый небитого везет»  </vt:lpstr>
      <vt:lpstr>    Благодарим  за внимание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  по  теме   «Чудесный  мир  классики»</dc:title>
  <dc:creator>User</dc:creator>
  <cp:lastModifiedBy>Пользователь</cp:lastModifiedBy>
  <cp:revision>57</cp:revision>
  <dcterms:created xsi:type="dcterms:W3CDTF">2012-10-27T15:41:21Z</dcterms:created>
  <dcterms:modified xsi:type="dcterms:W3CDTF">2016-03-25T10:35:13Z</dcterms:modified>
</cp:coreProperties>
</file>