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65" r:id="rId4"/>
    <p:sldId id="260" r:id="rId5"/>
    <p:sldId id="274" r:id="rId6"/>
    <p:sldId id="272" r:id="rId7"/>
    <p:sldId id="268" r:id="rId8"/>
    <p:sldId id="270" r:id="rId9"/>
    <p:sldId id="266" r:id="rId10"/>
    <p:sldId id="269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68" d="100"/>
          <a:sy n="68" d="100"/>
        </p:scale>
        <p:origin x="-144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873766404199475"/>
          <c:y val="3.4335875984252043E-2"/>
          <c:w val="0.63260777559055226"/>
          <c:h val="0.4614729330708671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2014год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педагоги</c:v>
                </c:pt>
                <c:pt idx="1">
                  <c:v>учащиеся</c:v>
                </c:pt>
                <c:pt idx="2">
                  <c:v>победители и призеры</c:v>
                </c:pt>
                <c:pt idx="3">
                  <c:v>наличие публикаций </c:v>
                </c:pt>
                <c:pt idx="4">
                  <c:v>мероприятия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0.12000000000000001</c:v>
                </c:pt>
                <c:pt idx="1">
                  <c:v>8.0000000000000016E-2</c:v>
                </c:pt>
                <c:pt idx="2">
                  <c:v>7.0000000000000021E-2</c:v>
                </c:pt>
                <c:pt idx="3" formatCode="0.00%">
                  <c:v>4.5000000000000012E-2</c:v>
                </c:pt>
                <c:pt idx="4">
                  <c:v>0.15000000000000002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педагоги</c:v>
                </c:pt>
                <c:pt idx="1">
                  <c:v>учащиеся</c:v>
                </c:pt>
                <c:pt idx="2">
                  <c:v>победители и призеры</c:v>
                </c:pt>
                <c:pt idx="3">
                  <c:v>наличие публикаций </c:v>
                </c:pt>
                <c:pt idx="4">
                  <c:v>мероприятия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0.8</c:v>
                </c:pt>
                <c:pt idx="1">
                  <c:v>0.82000000000000006</c:v>
                </c:pt>
                <c:pt idx="2">
                  <c:v>0.65000000000000013</c:v>
                </c:pt>
                <c:pt idx="3">
                  <c:v>0.35000000000000003</c:v>
                </c:pt>
                <c:pt idx="4">
                  <c:v>0.63000000000000012</c:v>
                </c:pt>
              </c:numCache>
            </c:numRef>
          </c:val>
        </c:ser>
        <c:dLbls>
          <c:showVal val="1"/>
        </c:dLbls>
        <c:axId val="57334784"/>
        <c:axId val="57336576"/>
      </c:barChart>
      <c:catAx>
        <c:axId val="57334784"/>
        <c:scaling>
          <c:orientation val="minMax"/>
        </c:scaling>
        <c:axPos val="b"/>
        <c:tickLblPos val="nextTo"/>
        <c:crossAx val="57336576"/>
        <c:crosses val="autoZero"/>
        <c:auto val="1"/>
        <c:lblAlgn val="ctr"/>
        <c:lblOffset val="100"/>
      </c:catAx>
      <c:valAx>
        <c:axId val="57336576"/>
        <c:scaling>
          <c:orientation val="minMax"/>
        </c:scaling>
        <c:axPos val="l"/>
        <c:majorGridlines/>
        <c:numFmt formatCode="0%" sourceLinked="1"/>
        <c:tickLblPos val="nextTo"/>
        <c:crossAx val="573347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14.05.2018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5"/>
          <p:cNvSpPr txBox="1">
            <a:spLocks/>
          </p:cNvSpPr>
          <p:nvPr/>
        </p:nvSpPr>
        <p:spPr>
          <a:xfrm>
            <a:off x="1357290" y="357166"/>
            <a:ext cx="7358114" cy="54168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Monotype Corsiva" pitchFamily="66" charset="0"/>
              </a:rPr>
              <a:t>Муниципальная бюджетная  общеобразовательная организация «Куликовская средняя общеобразовательная школа»</a:t>
            </a:r>
            <a:endParaRPr lang="ru-RU" sz="1800" b="1" i="1" dirty="0" smtClean="0">
              <a:solidFill>
                <a:srgbClr val="7030A0"/>
              </a:solidFill>
              <a:latin typeface="Monotype Corsiva" pitchFamily="66" charset="0"/>
              <a:cs typeface="Arial" charset="0"/>
            </a:endParaRPr>
          </a:p>
          <a:p>
            <a:pPr fontAlgn="base">
              <a:spcAft>
                <a:spcPct val="0"/>
              </a:spcAft>
              <a:defRPr/>
            </a:pPr>
            <a:endParaRPr lang="ru-RU" sz="24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Отчет региональной инновационной площадки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«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Формирование гражданского и патриотического самосознания обучающихся средствами музейной педагогики»</a:t>
            </a:r>
          </a:p>
          <a:p>
            <a:pPr algn="l" fontAlgn="base">
              <a:spcAft>
                <a:spcPct val="0"/>
              </a:spcAft>
              <a:defRPr/>
            </a:pPr>
            <a:endParaRPr lang="ru-RU" sz="24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l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                                                               </a:t>
            </a:r>
          </a:p>
          <a:p>
            <a:pPr fontAlgn="base">
              <a:spcAft>
                <a:spcPct val="0"/>
              </a:spcAft>
              <a:defRPr/>
            </a:pP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3" name="Picture 8" descr="DSCN12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98646" y="3571877"/>
            <a:ext cx="2044093" cy="2857519"/>
          </a:xfrm>
          <a:prstGeom prst="rect">
            <a:avLst/>
          </a:prstGeom>
          <a:ln w="38100" cap="sq">
            <a:solidFill>
              <a:schemeClr val="bg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85729"/>
            <a:ext cx="657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Публикации педагогов Куликовской школы в  различных изданиях</a:t>
            </a:r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C:\Users\Пользователь\Desktop\Чеботаревой\IMG_3756.JPG"/>
          <p:cNvPicPr/>
          <p:nvPr/>
        </p:nvPicPr>
        <p:blipFill>
          <a:blip r:embed="rId2" cstate="print"/>
          <a:srcRect l="40293" t="23581" r="20828"/>
          <a:stretch>
            <a:fillRect/>
          </a:stretch>
        </p:blipFill>
        <p:spPr bwMode="auto">
          <a:xfrm>
            <a:off x="3214678" y="4071942"/>
            <a:ext cx="16430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ользователь\Desktop\Чеботаревой\IMG_3757.JPG"/>
          <p:cNvPicPr/>
          <p:nvPr/>
        </p:nvPicPr>
        <p:blipFill>
          <a:blip r:embed="rId3" cstate="print"/>
          <a:srcRect l="38164" t="16532" r="18645" b="9645"/>
          <a:stretch>
            <a:fillRect/>
          </a:stretch>
        </p:blipFill>
        <p:spPr bwMode="auto">
          <a:xfrm>
            <a:off x="1357290" y="4071942"/>
            <a:ext cx="1714512" cy="24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Чеботаревой\IMG_3758.JPG"/>
          <p:cNvPicPr/>
          <p:nvPr/>
        </p:nvPicPr>
        <p:blipFill>
          <a:blip r:embed="rId4" cstate="print"/>
          <a:srcRect l="40566" t="12894" r="19746" b="6863"/>
          <a:stretch>
            <a:fillRect/>
          </a:stretch>
        </p:blipFill>
        <p:spPr bwMode="auto">
          <a:xfrm>
            <a:off x="1571604" y="1000108"/>
            <a:ext cx="164307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I:\сборник стате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523" b="2871"/>
          <a:stretch>
            <a:fillRect/>
          </a:stretch>
        </p:blipFill>
        <p:spPr bwMode="auto">
          <a:xfrm>
            <a:off x="6734162" y="1071546"/>
            <a:ext cx="1715982" cy="2714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держимое 6" descr="образовани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4000504"/>
            <a:ext cx="1644379" cy="2500329"/>
          </a:xfrm>
          <a:prstGeom prst="rect">
            <a:avLst/>
          </a:prstGeom>
        </p:spPr>
      </p:pic>
      <p:pic>
        <p:nvPicPr>
          <p:cNvPr id="8" name="Содержимое 7" descr="образование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4000504"/>
            <a:ext cx="1712213" cy="2500330"/>
          </a:xfrm>
          <a:prstGeom prst="rect">
            <a:avLst/>
          </a:prstGeom>
        </p:spPr>
      </p:pic>
      <p:pic>
        <p:nvPicPr>
          <p:cNvPr id="9" name="Содержимое 4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1285860"/>
            <a:ext cx="16430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500043"/>
            <a:ext cx="5143536" cy="714380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Спасибо за внимание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http://kulikovo.nubex.ru/_data/files.thumb/9/9/99d80189dc2d3a7_2002.44ce451512_g-middl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85860"/>
            <a:ext cx="3000396" cy="220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ulikovo.nubex.ru/_data/files.thumb/d/1/d14ceb93a9885e8_1980.396a08e5eb_g-middl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929066"/>
            <a:ext cx="3131765" cy="229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ulikovo.nubex.ru/_data/files.thumb/c/a/ca709b5af4b8005_1808.35d050f529_g-middle.jpg"/>
          <p:cNvPicPr/>
          <p:nvPr/>
        </p:nvPicPr>
        <p:blipFill>
          <a:blip r:embed="rId4" cstate="print"/>
          <a:srcRect r="24638" b="11549"/>
          <a:stretch>
            <a:fillRect/>
          </a:stretch>
        </p:blipFill>
        <p:spPr bwMode="auto">
          <a:xfrm>
            <a:off x="4786314" y="1285860"/>
            <a:ext cx="300039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ulikovo.nubex.ru/_data/files.thumb/b/c/bc7ff06f4579d36_1557.f8dca523a8_g-middle.jpg"/>
          <p:cNvPicPr/>
          <p:nvPr/>
        </p:nvPicPr>
        <p:blipFill>
          <a:blip r:embed="rId5" cstate="print"/>
          <a:srcRect l="11949"/>
          <a:stretch>
            <a:fillRect/>
          </a:stretch>
        </p:blipFill>
        <p:spPr bwMode="auto">
          <a:xfrm>
            <a:off x="5643570" y="3929066"/>
            <a:ext cx="3000396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света2_875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98485" y="357166"/>
            <a:ext cx="19594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500042"/>
            <a:ext cx="4857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Научный руководитель: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С.В. Куликова ,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ректор государственного автономного учреждения дополнительного профессионального образования "Волгоградская государственная академия последипломного образования"  доктор педагогических наук, Почетный профессор Российской академии образования. 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9218" name="Picture 2" descr="http://kulikovo.nubex.ru/resources/i5246-image-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691086"/>
            <a:ext cx="1928826" cy="25678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57290" y="3857628"/>
            <a:ext cx="4572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Руководитель площадки: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О.В. Перегудова,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Директор МБОО «Куликовская СОШ»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:\этнокультурный музей\кроват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3102884"/>
            <a:ext cx="2571767" cy="1845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F:\литературный зал\IMG_2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4714884"/>
            <a:ext cx="2714644" cy="18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DSCN63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290800"/>
            <a:ext cx="2582241" cy="178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admin\Desktop\музеи\IMG_26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404870"/>
            <a:ext cx="2501102" cy="166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фото для проекта\SAM_17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643446"/>
            <a:ext cx="2524142" cy="189310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285852" y="285728"/>
            <a:ext cx="7643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Музейно-образовательный комплекс Куликовской школы 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( «Литературная гостиная», «Зал хуторской славы», «Этнокультурный музей»,  «Историко-краеведческий музей», «Музей-мастерская декоративного творчества»)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7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57290" y="357166"/>
            <a:ext cx="7329510" cy="8572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Организация поисковых экспедиций, масштабных акций, направленных на популяризацию музейной деятельности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" name="Рисунок 9" descr="C:\Users\Пользователь\AppData\Local\Microsoft\Windows\Temporary Internet Files\Content.Word\IMG_3684.jpg"/>
          <p:cNvPicPr/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643042" y="1071546"/>
            <a:ext cx="2928958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929066"/>
            <a:ext cx="307183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Содержимое 3" descr="C:\Documents and Settings\ГЛАВНЫЙ\Рабочий стол\победа\IMG_0857.jpg"/>
          <p:cNvPicPr>
            <a:picLocks/>
          </p:cNvPicPr>
          <p:nvPr/>
        </p:nvPicPr>
        <p:blipFill>
          <a:blip r:embed="rId4" cstate="print"/>
          <a:srcRect l="24273" t="20123" r="10793" b="21520"/>
          <a:stretch>
            <a:fillRect/>
          </a:stretch>
        </p:blipFill>
        <p:spPr bwMode="auto">
          <a:xfrm>
            <a:off x="5572132" y="1071546"/>
            <a:ext cx="3057638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643570" y="3286124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Акция «Клумба победы»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3570" y="6143644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Проект «Музей в чемодане»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3214686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Открытие экспозиции погибшему летчику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604" y="6072206"/>
            <a:ext cx="3214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Проект «Музейное окно»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5" name="Содержимое 5" descr="C:\Documents and Settings\Z\Рабочий стол\DSC00441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43042" y="3929066"/>
            <a:ext cx="3000396" cy="2071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ulikovo.nubex.ru/_data/files.thumb/2/a/2a46173638992c3_2015.93b79b2d7a_g-middl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142984"/>
            <a:ext cx="30003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kulikovo.nubex.ru/_data/files.thumb/a/b/abeea2e7cdab87a_2012.620410a242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142984"/>
            <a:ext cx="3236499" cy="24288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00232" y="428604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Общешкольное мероприятие «День рождения музея»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http://kulikovo.nubex.ru/_data/files.thumb/7/4/74b765524616952_1983.2c97a456f6_g-middl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929066"/>
            <a:ext cx="3143272" cy="258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500990" cy="179704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Областной  этап смотра-конкурса музеев образовательных организаций Волгоградской области  «Память храним» , Диплом 1 степени в номинации «Слава земляков».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kulikovo.nubex.ru/_data/files.thumb/8/3/83150a29b0a9e4b_1770.f051200bcf_g-middl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736"/>
            <a:ext cx="5715040" cy="488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357166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Активное участие педагогов школы в мероприятиях разного уровня по музейной педагогике</a:t>
            </a:r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6134"/>
          <a:stretch>
            <a:fillRect/>
          </a:stretch>
        </p:blipFill>
        <p:spPr bwMode="auto">
          <a:xfrm>
            <a:off x="1851707" y="1357298"/>
            <a:ext cx="229166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57290" y="4786322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Всероссийский семинар-совещание «Организация музейной работы в образовательных организациях»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http://kulikovo.nubex.ru/_data/files.thumb/6/f/6fc7e94fe8b306a_1036.853eb5c768_g-middle.jpg"/>
          <p:cNvPicPr>
            <a:picLocks noChangeAspect="1" noChangeArrowheads="1"/>
          </p:cNvPicPr>
          <p:nvPr/>
        </p:nvPicPr>
        <p:blipFill>
          <a:blip r:embed="rId3"/>
          <a:srcRect t="15000"/>
          <a:stretch>
            <a:fillRect/>
          </a:stretch>
        </p:blipFill>
        <p:spPr bwMode="auto">
          <a:xfrm>
            <a:off x="5761231" y="1357298"/>
            <a:ext cx="2221932" cy="33575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14942" y="4714884"/>
            <a:ext cx="35004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Творческая лаборатория РИП «Формирование национальной идентичности учащихся средствами декоративно-прикладного творчества» 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85728"/>
            <a:ext cx="7072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Распространение передового опыта</a:t>
            </a:r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http://kulikovo.nubex.ru/_data/files.thumb/2/6/26c1bdfcc21a5a4_636.c5de8ccafa_g-middle.jpg"/>
          <p:cNvPicPr/>
          <p:nvPr/>
        </p:nvPicPr>
        <p:blipFill>
          <a:blip r:embed="rId2" cstate="print"/>
          <a:srcRect l="16839" t="5836"/>
          <a:stretch>
            <a:fillRect/>
          </a:stretch>
        </p:blipFill>
        <p:spPr bwMode="auto">
          <a:xfrm>
            <a:off x="1357290" y="785794"/>
            <a:ext cx="32147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AppData\Local\Temp\Temp1_V_gostyah_u_54_shkoly.zip\В гостях у 54 школы\диарама в музее.JPG"/>
          <p:cNvPicPr/>
          <p:nvPr/>
        </p:nvPicPr>
        <p:blipFill>
          <a:blip r:embed="rId3" cstate="print"/>
          <a:srcRect l="12709" t="15596"/>
          <a:stretch>
            <a:fillRect/>
          </a:stretch>
        </p:blipFill>
        <p:spPr bwMode="auto">
          <a:xfrm>
            <a:off x="5429256" y="785794"/>
            <a:ext cx="32147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AppData\Local\Temp\Temp1_VKS(1).zip\DSCN5429.JPG"/>
          <p:cNvPicPr/>
          <p:nvPr/>
        </p:nvPicPr>
        <p:blipFill>
          <a:blip r:embed="rId4" cstate="print"/>
          <a:srcRect l="3190" t="3404" b="11064"/>
          <a:stretch>
            <a:fillRect/>
          </a:stretch>
        </p:blipFill>
        <p:spPr bwMode="auto">
          <a:xfrm>
            <a:off x="4786314" y="3857628"/>
            <a:ext cx="29289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429256" y="2928934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Посещение 54 школы города Волгограда делегацией Куликовской школы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2928934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Семинар-практикум "Ознакомление дошкольников с окружающим миром и социальной действительностью в соответствии с ФГОС ДО"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5786454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ВКС "Формирование патриотического и гражданского самосознания обучающихся средствами музейной педагогики"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500166" y="1142984"/>
          <a:ext cx="7072362" cy="4992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85918" y="428604"/>
            <a:ext cx="6572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оказатели  эффективности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6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497A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228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Областной  этап смотра-конкурса музеев образовательных организаций Волгоградской области  «Память храним» , Диплом 1 степени в номинации «Слава земляков».  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user</cp:lastModifiedBy>
  <cp:revision>99</cp:revision>
  <dcterms:created xsi:type="dcterms:W3CDTF">2014-07-06T18:18:01Z</dcterms:created>
  <dcterms:modified xsi:type="dcterms:W3CDTF">2018-05-14T17:23:04Z</dcterms:modified>
</cp:coreProperties>
</file>