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8" r:id="rId13"/>
    <p:sldId id="267" r:id="rId14"/>
    <p:sldId id="270" r:id="rId15"/>
    <p:sldId id="271" r:id="rId16"/>
    <p:sldId id="272" r:id="rId17"/>
    <p:sldId id="277" r:id="rId18"/>
    <p:sldId id="275" r:id="rId19"/>
    <p:sldId id="273" r:id="rId20"/>
    <p:sldId id="274" r:id="rId21"/>
    <p:sldId id="276" r:id="rId22"/>
    <p:sldId id="285" r:id="rId23"/>
    <p:sldId id="286" r:id="rId24"/>
    <p:sldId id="289" r:id="rId25"/>
    <p:sldId id="291" r:id="rId26"/>
    <p:sldId id="290" r:id="rId27"/>
    <p:sldId id="287" r:id="rId28"/>
    <p:sldId id="279" r:id="rId29"/>
    <p:sldId id="281" r:id="rId30"/>
    <p:sldId id="280" r:id="rId31"/>
    <p:sldId id="282" r:id="rId32"/>
    <p:sldId id="284" r:id="rId33"/>
    <p:sldId id="283" r:id="rId34"/>
    <p:sldId id="288" r:id="rId35"/>
    <p:sldId id="269" r:id="rId36"/>
    <p:sldId id="268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245192165708746E-2"/>
          <c:y val="5.9892072177165634E-2"/>
          <c:w val="0.88303444483664928"/>
          <c:h val="0.503214341924969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Высшая категория 2 человека</c:v>
                </c:pt>
                <c:pt idx="1">
                  <c:v>Первая категория 3 человека </c:v>
                </c:pt>
                <c:pt idx="2">
                  <c:v>Соответствие занимаемой должности 11 человек </c:v>
                </c:pt>
                <c:pt idx="3">
                  <c:v>Не имеют категорию 8 человека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11</c:v>
                </c:pt>
                <c:pt idx="3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8825824"/>
        <c:axId val="308825432"/>
      </c:barChart>
      <c:catAx>
        <c:axId val="3088258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308825432"/>
        <c:crosses val="autoZero"/>
        <c:auto val="1"/>
        <c:lblAlgn val="ctr"/>
        <c:lblOffset val="100"/>
        <c:noMultiLvlLbl val="0"/>
      </c:catAx>
      <c:valAx>
        <c:axId val="3088254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088258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Средняя оценка 2024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Русский язык</c:v>
                </c:pt>
                <c:pt idx="1">
                  <c:v>Математика</c:v>
                </c:pt>
                <c:pt idx="2">
                  <c:v>Обществознание</c:v>
                </c:pt>
                <c:pt idx="3">
                  <c:v>Биология</c:v>
                </c:pt>
                <c:pt idx="4">
                  <c:v>География</c:v>
                </c:pt>
                <c:pt idx="5">
                  <c:v>Информатика</c:v>
                </c:pt>
                <c:pt idx="6">
                  <c:v>Английский язык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3.5</c:v>
                </c:pt>
                <c:pt idx="1">
                  <c:v>3.5</c:v>
                </c:pt>
                <c:pt idx="2">
                  <c:v>3.3</c:v>
                </c:pt>
                <c:pt idx="3">
                  <c:v>3.7</c:v>
                </c:pt>
                <c:pt idx="4">
                  <c:v>3.4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Средняя оценка 2025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Русский язык</c:v>
                </c:pt>
                <c:pt idx="1">
                  <c:v>Математика</c:v>
                </c:pt>
                <c:pt idx="2">
                  <c:v>Обществознание</c:v>
                </c:pt>
                <c:pt idx="3">
                  <c:v>Биология</c:v>
                </c:pt>
                <c:pt idx="4">
                  <c:v>География</c:v>
                </c:pt>
                <c:pt idx="5">
                  <c:v>Информатика</c:v>
                </c:pt>
                <c:pt idx="6">
                  <c:v>Английский язык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3122576"/>
        <c:axId val="353123752"/>
      </c:barChart>
      <c:catAx>
        <c:axId val="3531225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3123752"/>
        <c:crosses val="autoZero"/>
        <c:auto val="1"/>
        <c:lblAlgn val="ctr"/>
        <c:lblOffset val="100"/>
        <c:noMultiLvlLbl val="0"/>
      </c:catAx>
      <c:valAx>
        <c:axId val="3531237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312257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ОО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Русский язык</c:v>
                </c:pt>
                <c:pt idx="1">
                  <c:v>Математика б.</c:v>
                </c:pt>
                <c:pt idx="2">
                  <c:v>Математика пр.</c:v>
                </c:pt>
                <c:pt idx="3">
                  <c:v>Обществознание</c:v>
                </c:pt>
                <c:pt idx="4">
                  <c:v>Физика</c:v>
                </c:pt>
                <c:pt idx="5">
                  <c:v>Биология</c:v>
                </c:pt>
                <c:pt idx="6">
                  <c:v>География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56.4</c:v>
                </c:pt>
                <c:pt idx="1">
                  <c:v>3.6</c:v>
                </c:pt>
                <c:pt idx="2">
                  <c:v>49</c:v>
                </c:pt>
                <c:pt idx="3">
                  <c:v>47.5</c:v>
                </c:pt>
                <c:pt idx="4">
                  <c:v>44</c:v>
                </c:pt>
                <c:pt idx="5">
                  <c:v>52</c:v>
                </c:pt>
                <c:pt idx="6">
                  <c:v>49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Район</c:v>
                </c:pt>
              </c:strCache>
            </c:strRef>
          </c:tx>
          <c:invertIfNegative val="0"/>
          <c:cat>
            <c:strRef>
              <c:f>Лист1!$A$2:$A$8</c:f>
              <c:strCache>
                <c:ptCount val="7"/>
                <c:pt idx="0">
                  <c:v>Русский язык</c:v>
                </c:pt>
                <c:pt idx="1">
                  <c:v>Математика б.</c:v>
                </c:pt>
                <c:pt idx="2">
                  <c:v>Математика пр.</c:v>
                </c:pt>
                <c:pt idx="3">
                  <c:v>Обществознание</c:v>
                </c:pt>
                <c:pt idx="4">
                  <c:v>Физика</c:v>
                </c:pt>
                <c:pt idx="5">
                  <c:v>Биология</c:v>
                </c:pt>
                <c:pt idx="6">
                  <c:v>География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45.5</c:v>
                </c:pt>
                <c:pt idx="2">
                  <c:v>41.5</c:v>
                </c:pt>
                <c:pt idx="3">
                  <c:v>45.9</c:v>
                </c:pt>
                <c:pt idx="4">
                  <c:v>50</c:v>
                </c:pt>
                <c:pt idx="5">
                  <c:v>33.799999999999997</c:v>
                </c:pt>
                <c:pt idx="6">
                  <c:v>57.4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3124144"/>
        <c:axId val="353122968"/>
      </c:barChart>
      <c:catAx>
        <c:axId val="3531241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3122968"/>
        <c:crosses val="autoZero"/>
        <c:auto val="1"/>
        <c:lblAlgn val="ctr"/>
        <c:lblOffset val="100"/>
        <c:noMultiLvlLbl val="0"/>
      </c:catAx>
      <c:valAx>
        <c:axId val="3531229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31241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238814734870722"/>
          <c:y val="0.36851309999372106"/>
          <c:w val="0.19361428977027276"/>
          <c:h val="0.2783102602126343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https://kulikovo.nubex.ru/news/archive/page_7.html" TargetMode="Externa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Публичный отчет директора </a:t>
            </a:r>
            <a:br>
              <a:rPr lang="ru-RU" dirty="0" smtClean="0"/>
            </a:br>
            <a:r>
              <a:rPr lang="ru-RU" dirty="0" smtClean="0"/>
              <a:t>МБОУ «Куликовская СШ» за 2025 год</a:t>
            </a:r>
            <a:endParaRPr lang="ru-RU" dirty="0"/>
          </a:p>
        </p:txBody>
      </p:sp>
      <p:pic>
        <p:nvPicPr>
          <p:cNvPr id="28674" name="Picture 2" descr="https://r1.nubex.ru/s3393-395/f8073_03/logo_8385127c53c87f39483f4b2107555aa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8198"/>
            <a:ext cx="881790" cy="1254578"/>
          </a:xfrm>
          <a:prstGeom prst="rect">
            <a:avLst/>
          </a:prstGeom>
          <a:noFill/>
        </p:spPr>
      </p:pic>
      <p:pic>
        <p:nvPicPr>
          <p:cNvPr id="20482" name="Picture 2" descr="C:\Users\Пользователь\Downloads\IMG_20251227_172551_1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140968"/>
            <a:ext cx="4608512" cy="34699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612845"/>
            <a:ext cx="864096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buClrTx/>
              <a:buSzTx/>
            </a:pPr>
            <a:r>
              <a:rPr lang="ru-RU" sz="24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 Работа с кадрами</a:t>
            </a:r>
          </a:p>
          <a:p>
            <a:pPr lvl="0" algn="ctr">
              <a:spcBef>
                <a:spcPts val="0"/>
              </a:spcBef>
              <a:buClrTx/>
              <a:buSzTx/>
            </a:pPr>
            <a:endParaRPr lang="ru-RU" sz="2400" b="1" u="sng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spcBef>
                <a:spcPts val="0"/>
              </a:spcBef>
              <a:buClrTx/>
              <a:buSzTx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В МБОУ «Куликовская СШ» работают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– 13 педагогов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в филиале </a:t>
            </a:r>
            <a:r>
              <a:rPr lang="ru-RU" sz="24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Киквидзенская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ООШ  – 5 педагога, воспитателей ДОО – 4 человека, 2 педагога дополнительного образования.</a:t>
            </a:r>
          </a:p>
          <a:p>
            <a:pPr lvl="0" algn="just">
              <a:spcBef>
                <a:spcPts val="0"/>
              </a:spcBef>
              <a:buClrTx/>
              <a:buSzTx/>
            </a:pP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 Важным направлением работы  администрации школы является постоянное совершенствование педагогического мастерства учительских кадров через курсовую систему повышения квалификации и стимулирование педагогов школы к аттестации на более высокие квалификационные  категории. Учителя школы постоянно  совершенствуют свое педагогическое мастерство, проходят курсы повышения квалификации и переподготовку. </a:t>
            </a:r>
            <a:endParaRPr lang="ru-RU" sz="24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5"/>
            <a:ext cx="8352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Квалификационный состав  педагогических кадров</a:t>
            </a:r>
            <a:r>
              <a:rPr lang="ru-RU" sz="24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797807136"/>
              </p:ext>
            </p:extLst>
          </p:nvPr>
        </p:nvGraphicFramePr>
        <p:xfrm>
          <a:off x="539552" y="1059582"/>
          <a:ext cx="7560840" cy="5033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412776"/>
            <a:ext cx="83529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Выводы об уровне квалификации педагогических работников: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 педагогов имеют квалификационные категории - 21%: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 педагога имеют высшую категорию – 8 %,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 педагога имеют первую категорию - 13%.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11 педагогов имеют соответствие - 46%,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8 педагога без категории – 33%.</a:t>
            </a:r>
            <a:endParaRPr lang="ru-RU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4969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buClrTx/>
              <a:buSzTx/>
            </a:pPr>
            <a:r>
              <a:rPr lang="ru-RU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2. Контингент обучающихся</a:t>
            </a:r>
          </a:p>
          <a:p>
            <a:pPr lvl="0" algn="ctr">
              <a:spcBef>
                <a:spcPts val="0"/>
              </a:spcBef>
              <a:buClrTx/>
              <a:buSzTx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Движение обучающихся незначительное, связанное с переменой места жительства родителей. На начало года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школе числилось137 обучающихся (125 учеников в Куликовской школе и  12 учеников в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Киквидзенской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конец отчетного года  всего 130 обучающихся  (119 обучающихся в Куликовской школе, 11 в </a:t>
            </a:r>
            <a:r>
              <a:rPr lang="ru-RU" sz="2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Киквидзенской</a:t>
            </a: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491866"/>
              </p:ext>
            </p:extLst>
          </p:nvPr>
        </p:nvGraphicFramePr>
        <p:xfrm>
          <a:off x="1115616" y="2571752"/>
          <a:ext cx="6480720" cy="3809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2160240"/>
                <a:gridCol w="2160240"/>
              </a:tblGrid>
              <a:tr h="1441135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МБОУ «Куликовская СШ»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Киквидзенскя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ООШ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9211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1-4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классы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9211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5-9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классы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9211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10-11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классы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9211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119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260649"/>
            <a:ext cx="79928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buClrTx/>
              <a:buSzTx/>
            </a:pPr>
            <a:r>
              <a:rPr lang="ru-RU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3. Анализ учебного процесса</a:t>
            </a:r>
          </a:p>
          <a:p>
            <a:pPr lvl="0" algn="ctr">
              <a:spcBef>
                <a:spcPts val="0"/>
              </a:spcBef>
              <a:buClrTx/>
              <a:buSzTx/>
            </a:pPr>
            <a:r>
              <a:rPr lang="ru-RU" sz="2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Качество знаний по итогам 2025 года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963518"/>
              </p:ext>
            </p:extLst>
          </p:nvPr>
        </p:nvGraphicFramePr>
        <p:xfrm>
          <a:off x="323529" y="1268759"/>
          <a:ext cx="8424934" cy="521899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018174"/>
                <a:gridCol w="548036"/>
                <a:gridCol w="314899"/>
                <a:gridCol w="314899"/>
                <a:gridCol w="470139"/>
                <a:gridCol w="469034"/>
                <a:gridCol w="448593"/>
                <a:gridCol w="448593"/>
                <a:gridCol w="395006"/>
                <a:gridCol w="704933"/>
                <a:gridCol w="314899"/>
                <a:gridCol w="314899"/>
                <a:gridCol w="391691"/>
                <a:gridCol w="469585"/>
                <a:gridCol w="470139"/>
                <a:gridCol w="470139"/>
                <a:gridCol w="391691"/>
                <a:gridCol w="469585"/>
              </a:tblGrid>
              <a:tr h="52228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Школа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МБОУ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«Куликовская СШ»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 начало  четверти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Прибыли </a:t>
                      </a:r>
                    </a:p>
                  </a:txBody>
                  <a:tcPr marL="63049" marR="63049" marT="0" marB="0" vert="vert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Выбыли</a:t>
                      </a:r>
                    </a:p>
                  </a:txBody>
                  <a:tcPr marL="63049" marR="63049" marT="0" marB="0" vert="vert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 конец четверти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аттестуемых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успевают на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Успевают   из 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аттестуемых 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 успевают по предметам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 аттестовано по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619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 качества знаний</a:t>
                      </a:r>
                    </a:p>
                  </a:txBody>
                  <a:tcPr marL="63049" marR="63049" marT="0" marB="0" vert="vert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% успеваемости</a:t>
                      </a:r>
                    </a:p>
                  </a:txBody>
                  <a:tcPr marL="63049" marR="63049" marT="0" marB="0" vert="vert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09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«5»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«4» и «5»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и </a:t>
                      </a:r>
                      <a:r>
                        <a:rPr lang="en-US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&gt;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болезни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пропускам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92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класс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класс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класс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 класс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 класс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93%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 класс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класс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класс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 класс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класс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 класс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7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ИТОГО:</a:t>
                      </a:r>
                    </a:p>
                  </a:txBody>
                  <a:tcPr marL="63049" marR="630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260648"/>
            <a:ext cx="51125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buClrTx/>
              <a:buSzTx/>
            </a:pPr>
            <a:r>
              <a:rPr lang="ru-RU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4. Анализ результатов ОГЭ 2025 год</a:t>
            </a:r>
            <a:endParaRPr lang="ru-RU" sz="2000" u="sng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367140742"/>
              </p:ext>
            </p:extLst>
          </p:nvPr>
        </p:nvGraphicFramePr>
        <p:xfrm>
          <a:off x="755576" y="987574"/>
          <a:ext cx="8136904" cy="5321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260649"/>
            <a:ext cx="45720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buClrTx/>
              <a:buSzTx/>
            </a:pPr>
            <a:r>
              <a:rPr lang="ru-RU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5. Анализ результатов  ЕГЭ  2025 год</a:t>
            </a:r>
          </a:p>
          <a:p>
            <a:pPr lvl="0" algn="ctr">
              <a:spcBef>
                <a:spcPts val="0"/>
              </a:spcBef>
              <a:buClrTx/>
              <a:buSzTx/>
            </a:pP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866882557"/>
              </p:ext>
            </p:extLst>
          </p:nvPr>
        </p:nvGraphicFramePr>
        <p:xfrm>
          <a:off x="323528" y="1059582"/>
          <a:ext cx="5904656" cy="5033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084168" y="1196753"/>
            <a:ext cx="2664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Аттестаты о среднем общем образовании получили 5 выпускников.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buClrTx/>
              <a:buSzTx/>
            </a:pPr>
            <a:r>
              <a:rPr lang="ru-RU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4. Премия «Лучший выпускник  2024 года»,  учредитель  конкурса  глава  КФХ </a:t>
            </a:r>
            <a:r>
              <a:rPr lang="ru-RU" b="1" u="sng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Губин</a:t>
            </a:r>
            <a:r>
              <a:rPr lang="ru-RU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А.А.</a:t>
            </a:r>
            <a:endParaRPr lang="ru-RU" u="sng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r1.nubex.ru/s3393-395/e298fae4ff_fit-in~1280x800~filters:no_upscale()__f24666_9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3120281" cy="467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r1.nubex.ru/s3393-395/c15deb788f_fit-in~1280x800~filters:no_upscale()__f24667_e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722" y="986087"/>
            <a:ext cx="3116704" cy="4669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3568" y="587727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Овчинникова</a:t>
            </a:r>
            <a:r>
              <a:rPr lang="ru-RU" dirty="0" smtClean="0"/>
              <a:t> Алёна , 1 место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107722" y="5877272"/>
            <a:ext cx="3352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Камышова</a:t>
            </a:r>
            <a:r>
              <a:rPr lang="ru-RU" dirty="0" smtClean="0"/>
              <a:t> Алёна , 2 место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8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buClrTx/>
              <a:buSzTx/>
            </a:pPr>
            <a:r>
              <a:rPr lang="ru-RU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5. Премия   «Лучший спортсмен школы», учредитель  фермерское хозяйство "Поляков Ф.И." </a:t>
            </a:r>
            <a:endParaRPr lang="ru-RU" sz="2000" u="sng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https://r1.nubex.ru/s3393-395/c639a87530_fit-in~1280x800~filters:no_upscale()__f24670_3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6278" y="1699999"/>
            <a:ext cx="2087252" cy="312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r1.nubex.ru/s3393-395/e298fae4ff_fit-in~1280x800~filters:no_upscale()__f24666_9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2088232" cy="312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r1.nubex.ru/s3393-395/c15deb788f_fit-in~1280x800~filters:no_upscale()__f24667_e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700808"/>
            <a:ext cx="2086712" cy="312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5536" y="5157192"/>
            <a:ext cx="2664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Овчинникова</a:t>
            </a:r>
            <a:r>
              <a:rPr lang="ru-RU" dirty="0" smtClean="0"/>
              <a:t> Алёна, 1 место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563888" y="5157192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Камышова</a:t>
            </a:r>
            <a:r>
              <a:rPr lang="ru-RU" dirty="0" smtClean="0"/>
              <a:t> Алёна, </a:t>
            </a:r>
          </a:p>
          <a:p>
            <a:pPr algn="ctr"/>
            <a:r>
              <a:rPr lang="ru-RU" dirty="0" smtClean="0"/>
              <a:t>2 место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084168" y="5157192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Анцифров</a:t>
            </a:r>
            <a:r>
              <a:rPr lang="ru-RU" dirty="0" smtClean="0"/>
              <a:t> Алексей, </a:t>
            </a:r>
          </a:p>
          <a:p>
            <a:pPr algn="ctr"/>
            <a:r>
              <a:rPr lang="ru-RU" dirty="0" smtClean="0"/>
              <a:t>3 место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60649"/>
            <a:ext cx="81369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0"/>
              </a:spcBef>
              <a:buClrTx/>
              <a:buSzTx/>
            </a:pPr>
            <a:r>
              <a:rPr lang="ru-RU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6. Результаты всероссийской олимпиады школьников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125183"/>
              </p:ext>
            </p:extLst>
          </p:nvPr>
        </p:nvGraphicFramePr>
        <p:xfrm>
          <a:off x="251520" y="1052738"/>
          <a:ext cx="8568950" cy="5148999"/>
        </p:xfrm>
        <a:graphic>
          <a:graphicData uri="http://schemas.openxmlformats.org/drawingml/2006/table">
            <a:tbl>
              <a:tblPr/>
              <a:tblGrid>
                <a:gridCol w="1584176"/>
                <a:gridCol w="1151634"/>
                <a:gridCol w="1292779"/>
                <a:gridCol w="1189051"/>
                <a:gridCol w="1189051"/>
                <a:gridCol w="1107443"/>
                <a:gridCol w="1054816"/>
              </a:tblGrid>
              <a:tr h="53933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Предмет</a:t>
                      </a: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Школьный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уровень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(с 08.09.2025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 31.10 2025)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Муниципальный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уровень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(с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27.10.2025  по 12.12.2025)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68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участников</a:t>
                      </a: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победителей</a:t>
                      </a: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призеров</a:t>
                      </a: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участников</a:t>
                      </a: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победите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лей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Количество призеров</a:t>
                      </a: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68"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Литература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68"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География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68"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Русский язык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68"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ОБЗР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289"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Обществознание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68"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Биология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68"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Математика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8776"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Физическая культура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68"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История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668"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Физика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2752"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Английский язык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Химия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Труд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152400"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58600" marR="586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03648" y="404664"/>
            <a:ext cx="68407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000" b="1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u="sng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Региональная открытая олимпиада «Шаг в будущее»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305343"/>
            <a:ext cx="77048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Региональная открытая олимпиада «Шаг в будущее» проводилась 12 апреля 2025 года для обучающихся 1-11 классов 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Куликовскую школу на олимпиаде представляли обучающиеся: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класс Кумарин М. «История»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 класс Минаев К. «Математика»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класс Минаева М., «География»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 класс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Благин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К.,  «Математика»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 класс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Камышова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А., «Биология»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Обучающиеся филиала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Киквидзенская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ООШ: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класс Дворянкин Н., «Математика»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класс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Андреянов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А., «Русский язык»</a:t>
            </a:r>
          </a:p>
        </p:txBody>
      </p:sp>
    </p:spTree>
    <p:extLst>
      <p:ext uri="{BB962C8B-B14F-4D97-AF65-F5344CB8AC3E}">
        <p14:creationId xmlns:p14="http://schemas.microsoft.com/office/powerpoint/2010/main" val="2423822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r1.nubex.ru/s3393-395/944a933fbd_fit-in~1280x800~filters:no_upscale()__f23420_f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64704"/>
            <a:ext cx="3136931" cy="4182575"/>
          </a:xfrm>
          <a:prstGeom prst="rect">
            <a:avLst/>
          </a:prstGeom>
          <a:noFill/>
        </p:spPr>
      </p:pic>
      <p:pic>
        <p:nvPicPr>
          <p:cNvPr id="5124" name="Picture 4" descr="https://r1.nubex.ru/s3393-395/ab2412a31f_fit-in~1280x800~filters:no_upscale()__f23421_9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32352" y="764704"/>
            <a:ext cx="3136931" cy="418257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39552" y="5445224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Кумарин Максим, 5 класс, </a:t>
            </a:r>
          </a:p>
          <a:p>
            <a:r>
              <a:rPr lang="ru-RU" dirty="0" smtClean="0"/>
              <a:t>2 место по истории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132352" y="5445224"/>
            <a:ext cx="3544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Минаева Мария, 8 класс, </a:t>
            </a:r>
          </a:p>
          <a:p>
            <a:r>
              <a:rPr lang="ru-RU" dirty="0" smtClean="0"/>
              <a:t>3 место по географии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260649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8. Традиционные мероприятия :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«Классные встречи»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8" name="Picture 6" descr="https://r1.nubex.ru/s3393-395/713d11c9d4_fit-in~1280x800~filters:no_upscale()__f22603_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4033708" cy="302433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251520" y="4365104"/>
            <a:ext cx="4032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Встреча с выпускницей школы,  главой поселения </a:t>
            </a:r>
            <a:r>
              <a:rPr lang="ru-RU" sz="2000" dirty="0" err="1" smtClean="0"/>
              <a:t>Даниличевой</a:t>
            </a:r>
            <a:r>
              <a:rPr lang="ru-RU" sz="2000" dirty="0" smtClean="0"/>
              <a:t> Т. Г.</a:t>
            </a:r>
            <a:endParaRPr lang="ru-RU" sz="2000" dirty="0"/>
          </a:p>
        </p:txBody>
      </p:sp>
      <p:pic>
        <p:nvPicPr>
          <p:cNvPr id="3080" name="Picture 8" descr="https://r1.nubex.ru/s3393-395/645b4b5641_fit-in~1280x800~filters:no_upscale()__f23258_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573016"/>
            <a:ext cx="4340800" cy="252028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716016" y="1052736"/>
            <a:ext cx="41044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Встреча обучающихся 10-11 классов с Филимоновой Мариной, выпускницей Куликовской школы 2024 года, студенткой 1 курса факультета – «Лечебное дело» Волгоградского государственного медицинского университета (</a:t>
            </a:r>
            <a:r>
              <a:rPr lang="ru-RU" sz="2000" dirty="0" err="1" smtClean="0"/>
              <a:t>ВолгГМУ</a:t>
            </a:r>
            <a:r>
              <a:rPr lang="ru-RU" sz="2000" dirty="0" smtClean="0"/>
              <a:t>). </a:t>
            </a:r>
            <a:endParaRPr lang="ru-RU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7"/>
            <a:ext cx="849694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Встреча с  Алёной </a:t>
            </a:r>
            <a:r>
              <a:rPr lang="ru-RU" sz="2000" dirty="0" err="1" smtClean="0"/>
              <a:t>Овчинниковой</a:t>
            </a:r>
            <a:r>
              <a:rPr lang="ru-RU" sz="2000" dirty="0" smtClean="0"/>
              <a:t>, выпускницей школы 2025 года,  студенткой  Казанского национального исследовательского технического университета им. А.Н. Туполева.</a:t>
            </a:r>
          </a:p>
          <a:p>
            <a:endParaRPr lang="ru-RU" dirty="0"/>
          </a:p>
        </p:txBody>
      </p:sp>
      <p:pic>
        <p:nvPicPr>
          <p:cNvPr id="2050" name="Picture 2" descr="https://r1.nubex.ru/s3393-395/5c0d1ab111_fit-in~1280x800~filters:no_upscale()__f24301_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340768"/>
            <a:ext cx="6626806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260649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Мероприятия в рамках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профориентационной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работы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764704"/>
            <a:ext cx="88924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Встреча с фельдшером </a:t>
            </a:r>
            <a:r>
              <a:rPr lang="ru-RU" sz="2000" dirty="0" err="1" smtClean="0"/>
              <a:t>Куликовского</a:t>
            </a:r>
            <a:r>
              <a:rPr lang="ru-RU" sz="2000" dirty="0" smtClean="0"/>
              <a:t> </a:t>
            </a:r>
            <a:r>
              <a:rPr lang="ru-RU" sz="2000" dirty="0" err="1" smtClean="0"/>
              <a:t>ФаПА</a:t>
            </a:r>
            <a:r>
              <a:rPr lang="ru-RU" sz="2000" dirty="0" smtClean="0"/>
              <a:t> Скворцовой М.А. и учащимися 6 класса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9698" name="Picture 2" descr="https://r1.nubex.ru/s3393-395/a428695413_fit-in~1280x800~filters:no_upscale()__f24117_7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4994114" cy="3744416"/>
          </a:xfrm>
          <a:prstGeom prst="rect">
            <a:avLst/>
          </a:prstGeom>
          <a:noFill/>
        </p:spPr>
      </p:pic>
      <p:pic>
        <p:nvPicPr>
          <p:cNvPr id="29700" name="Picture 4" descr="https://r1.nubex.ru/s3393-395/be618fb7b9_fit-in~1280x800~filters:no_upscale()__f24116_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628800"/>
            <a:ext cx="3543858" cy="47251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292080" y="332656"/>
            <a:ext cx="35283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/>
              <a:t>Мероприятие по профориентации «Врачующие душу и тело…»,посвященное профессии врача.</a:t>
            </a:r>
          </a:p>
          <a:p>
            <a:pPr algn="ctr"/>
            <a:r>
              <a:rPr lang="ru-RU" sz="2000" dirty="0" smtClean="0"/>
              <a:t>На встречу были приглашены почётные гости- медицинские работники: </a:t>
            </a:r>
            <a:r>
              <a:rPr lang="ru-RU" sz="2000" dirty="0" err="1" smtClean="0"/>
              <a:t>Трафимова</a:t>
            </a:r>
            <a:r>
              <a:rPr lang="ru-RU" sz="2000" dirty="0" smtClean="0"/>
              <a:t> Е.А., Харитонова В.Г., Скворцова М.А., жители хутора и учащиеся.</a:t>
            </a:r>
            <a:endParaRPr lang="ru-RU" sz="2000" dirty="0"/>
          </a:p>
        </p:txBody>
      </p:sp>
      <p:pic>
        <p:nvPicPr>
          <p:cNvPr id="34818" name="Picture 2" descr="https://r1.nubex.ru/s3393-395/89a8b561ce_fit-in~1280x800~filters:no_upscale()__f23435_f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5090156" cy="3816424"/>
          </a:xfrm>
          <a:prstGeom prst="rect">
            <a:avLst/>
          </a:prstGeom>
          <a:noFill/>
        </p:spPr>
      </p:pic>
      <p:pic>
        <p:nvPicPr>
          <p:cNvPr id="34820" name="Picture 4" descr="https://r1.nubex.ru/s3393-395/6e7ef7ace7_fit-in~1280x800~filters:no_upscale()__f23437_a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4365104"/>
            <a:ext cx="3001113" cy="2250132"/>
          </a:xfrm>
          <a:prstGeom prst="rect">
            <a:avLst/>
          </a:prstGeom>
          <a:noFill/>
        </p:spPr>
      </p:pic>
      <p:pic>
        <p:nvPicPr>
          <p:cNvPr id="34822" name="Picture 6" descr="https://r1.nubex.ru/s3393-395/3bce0a0723_fit-in~1280x800~filters:no_upscale()__f23438_c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5" y="4365104"/>
            <a:ext cx="2977261" cy="2232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2656"/>
            <a:ext cx="83529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рамках проведения муниципального </a:t>
            </a:r>
            <a:r>
              <a:rPr lang="ru-RU" dirty="0" err="1" smtClean="0"/>
              <a:t>профориентационного</a:t>
            </a:r>
            <a:r>
              <a:rPr lang="ru-RU" dirty="0" smtClean="0"/>
              <a:t> образовательного проекта «Время Выбора» учащиеся 8 класса Куликовской школы посетили крестьянско-фермерское хозяйство Губина А.А. </a:t>
            </a:r>
            <a:endParaRPr lang="ru-RU" dirty="0"/>
          </a:p>
        </p:txBody>
      </p:sp>
      <p:pic>
        <p:nvPicPr>
          <p:cNvPr id="32770" name="Picture 2" descr="https://r1.nubex.ru/s3393-395/9c57f182bb_fit-in~1280x800~filters:no_upscale()__f23566_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3553505" cy="2664296"/>
          </a:xfrm>
          <a:prstGeom prst="rect">
            <a:avLst/>
          </a:prstGeom>
          <a:noFill/>
        </p:spPr>
      </p:pic>
      <p:pic>
        <p:nvPicPr>
          <p:cNvPr id="32772" name="Picture 4" descr="https://r1.nubex.ru/s3393-395/90d528edbb_fit-in~1280x800~filters:no_upscale()__f23570_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772816"/>
            <a:ext cx="4705993" cy="3528392"/>
          </a:xfrm>
          <a:prstGeom prst="rect">
            <a:avLst/>
          </a:prstGeom>
          <a:noFill/>
        </p:spPr>
      </p:pic>
      <p:pic>
        <p:nvPicPr>
          <p:cNvPr id="32774" name="Picture 6" descr="https://r1.nubex.ru/s3393-395/33f9fd7456_fit-in~1280x800~filters:no_upscale()__f23569_1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4077072"/>
            <a:ext cx="1926214" cy="25682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4048" y="332656"/>
            <a:ext cx="37444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Учащиеся  Куликовской школы посетили ГБПОУ «Профессиональное училище N49»</a:t>
            </a:r>
            <a:endParaRPr lang="ru-RU" sz="2000" dirty="0"/>
          </a:p>
        </p:txBody>
      </p:sp>
      <p:pic>
        <p:nvPicPr>
          <p:cNvPr id="30722" name="Picture 2" descr="https://r1.nubex.ru/s3393-395/e6d5b0e404_fit-in~1280x800~filters:no_upscale()__f24385_e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4225790" cy="3168352"/>
          </a:xfrm>
          <a:prstGeom prst="rect">
            <a:avLst/>
          </a:prstGeom>
          <a:noFill/>
        </p:spPr>
      </p:pic>
      <p:pic>
        <p:nvPicPr>
          <p:cNvPr id="30724" name="Picture 4" descr="https://r1.nubex.ru/s3393-395/26c5cdef5b_fit-in~1280x800~filters:no_upscale()__f24383_f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924944"/>
            <a:ext cx="4802034" cy="36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04664"/>
            <a:ext cx="72728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Волонтерская акция «Тепло из дома»</a:t>
            </a:r>
            <a:endParaRPr lang="ru-RU" sz="2000" b="1" dirty="0"/>
          </a:p>
        </p:txBody>
      </p:sp>
      <p:pic>
        <p:nvPicPr>
          <p:cNvPr id="31746" name="Picture 2" descr="https://r1.nubex.ru/s3393-395/10f466e1de_fit-in~1280x800~filters:no_upscale()__f24448_9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908720"/>
            <a:ext cx="3672408" cy="2756029"/>
          </a:xfrm>
          <a:prstGeom prst="rect">
            <a:avLst/>
          </a:prstGeom>
          <a:noFill/>
        </p:spPr>
      </p:pic>
      <p:pic>
        <p:nvPicPr>
          <p:cNvPr id="31748" name="Picture 4" descr="https://r1.nubex.ru/s3393-395/f28c0e1a50_fit-in~1280x800~filters:no_upscale()__f24446_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861048"/>
            <a:ext cx="3649545" cy="2736304"/>
          </a:xfrm>
          <a:prstGeom prst="rect">
            <a:avLst/>
          </a:prstGeom>
          <a:noFill/>
        </p:spPr>
      </p:pic>
      <p:pic>
        <p:nvPicPr>
          <p:cNvPr id="31750" name="Picture 6" descr="https://r1.nubex.ru/s3393-395/c0dc920867_fit-in~1280x800~filters:no_upscale()__f24056_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7000" y="944759"/>
            <a:ext cx="3505439" cy="2628258"/>
          </a:xfrm>
          <a:prstGeom prst="rect">
            <a:avLst/>
          </a:prstGeom>
          <a:noFill/>
        </p:spPr>
      </p:pic>
      <p:pic>
        <p:nvPicPr>
          <p:cNvPr id="1026" name="Picture 2" descr="C:\Users\Пользователь\Downloads\IMG_20251126_1247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71573" y="3872696"/>
            <a:ext cx="3632875" cy="272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260648"/>
            <a:ext cx="6552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Проведение интеллектуальных игр под руководством Григорьева В.С.</a:t>
            </a:r>
            <a:endParaRPr lang="ru-RU" sz="2000" b="1" dirty="0"/>
          </a:p>
        </p:txBody>
      </p:sp>
      <p:pic>
        <p:nvPicPr>
          <p:cNvPr id="33794" name="Picture 2" descr="https://r1.nubex.ru/s3393-395/a5f6210427_fit-in~1280x800~filters:no_upscale()__f23218_c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529" y="922687"/>
            <a:ext cx="1998222" cy="2664296"/>
          </a:xfrm>
          <a:prstGeom prst="rect">
            <a:avLst/>
          </a:prstGeom>
          <a:noFill/>
        </p:spPr>
      </p:pic>
      <p:pic>
        <p:nvPicPr>
          <p:cNvPr id="33796" name="Picture 4" descr="https://r1.nubex.ru/s3393-395/a47f86fd0e_fit-in~1280x800~filters:no_upscale()__f23827_c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7657" y="3717032"/>
            <a:ext cx="6240693" cy="2808312"/>
          </a:xfrm>
          <a:prstGeom prst="rect">
            <a:avLst/>
          </a:prstGeom>
          <a:noFill/>
        </p:spPr>
      </p:pic>
      <p:pic>
        <p:nvPicPr>
          <p:cNvPr id="33798" name="Picture 6" descr="https://r1.nubex.ru/s3393-395/d76e004671_fit-in~1280x800~filters:no_upscale()__f23829_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1028637"/>
            <a:ext cx="5840650" cy="26282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5"/>
            <a:ext cx="8496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Фестиваль театрального творчества "Волшебная рампа "</a:t>
            </a:r>
            <a:endParaRPr lang="ru-RU" sz="2000" b="1" dirty="0"/>
          </a:p>
        </p:txBody>
      </p:sp>
      <p:pic>
        <p:nvPicPr>
          <p:cNvPr id="43010" name="Picture 2" descr="https://r1.nubex.ru/s3393-395/6215b863c7_fit-in~1280x800~filters:no_upscale()__f24627_f7.jpg"/>
          <p:cNvPicPr>
            <a:picLocks noChangeAspect="1" noChangeArrowheads="1"/>
          </p:cNvPicPr>
          <p:nvPr/>
        </p:nvPicPr>
        <p:blipFill>
          <a:blip r:embed="rId2" cstate="print"/>
          <a:srcRect r="201" b="26366"/>
          <a:stretch>
            <a:fillRect/>
          </a:stretch>
        </p:blipFill>
        <p:spPr bwMode="auto">
          <a:xfrm>
            <a:off x="827584" y="1340768"/>
            <a:ext cx="7419594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332656"/>
            <a:ext cx="59046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Муниципальный конкурс "Ученик года"</a:t>
            </a:r>
            <a:endParaRPr lang="ru-RU" sz="2000" b="1" dirty="0"/>
          </a:p>
        </p:txBody>
      </p:sp>
      <p:pic>
        <p:nvPicPr>
          <p:cNvPr id="44034" name="Picture 2" descr="https://r1.nubex.ru/s3393-395/767a4d9907_fit-in~1280x800~filters:no_upscale()__f24540_c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6338684" cy="4752528"/>
          </a:xfrm>
          <a:prstGeom prst="rect">
            <a:avLst/>
          </a:prstGeom>
          <a:noFill/>
        </p:spPr>
      </p:pic>
      <p:pic>
        <p:nvPicPr>
          <p:cNvPr id="44036" name="Picture 4" descr="https://r1.nubex.ru/s3393-395/89fe33bdac_fit-in~1280x800~filters:no_upscale()__f24543_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3140968"/>
            <a:ext cx="2484276" cy="3312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s://r1.nubex.ru/s3393-395/0e786f631c_fit-in~1280x800~filters:no_upscale()__f24647_b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4032448" cy="3024336"/>
          </a:xfrm>
          <a:prstGeom prst="rect">
            <a:avLst/>
          </a:prstGeom>
          <a:noFill/>
        </p:spPr>
      </p:pic>
      <p:pic>
        <p:nvPicPr>
          <p:cNvPr id="47108" name="Picture 4" descr="https://r1.nubex.ru/s3393-395/bf4738cc1a_fit-in~1280x800~filters:no_upscale()__f24648_5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132856"/>
            <a:ext cx="4320480" cy="324036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83569" y="332656"/>
            <a:ext cx="49593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Открытые уроки: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4437112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Урок истории в 7 классе, Харитонова Е.А.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644008" y="5733256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Урок географии в 10 классе, Григорьев В.С.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s://r1.nubex.ru/s3393-395/16fecd4303_fit-in~1280x800~filters:no_upscale()__f24651_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836712"/>
            <a:ext cx="4225789" cy="316835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5536" y="4581128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Урок биологии в 5 классе , Максимова М.Н.</a:t>
            </a:r>
            <a:endParaRPr lang="ru-RU" dirty="0"/>
          </a:p>
        </p:txBody>
      </p:sp>
      <p:pic>
        <p:nvPicPr>
          <p:cNvPr id="49156" name="Picture 4" descr="https://r1.nubex.ru/s3393-395/6a6be4bc64_fit-in~1280x800~filters:no_upscale()__f24652_2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276872"/>
            <a:ext cx="4320480" cy="324036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932040" y="5805264"/>
            <a:ext cx="3155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Урок математики в 6 классе,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Филипова</a:t>
            </a:r>
            <a:r>
              <a:rPr lang="ru-RU" dirty="0" smtClean="0"/>
              <a:t> Е.А.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s://r1.nubex.ru/s3393-395/e4113e8f4e_fit-in~1280x800~filters:no_upscale()__f24649_2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48680"/>
            <a:ext cx="4104456" cy="410445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9552" y="5013176"/>
            <a:ext cx="3456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Урок математики в 11 классе, Страхова Г.В.</a:t>
            </a:r>
            <a:endParaRPr lang="ru-RU" dirty="0"/>
          </a:p>
        </p:txBody>
      </p:sp>
      <p:pic>
        <p:nvPicPr>
          <p:cNvPr id="48132" name="Picture 4" descr="https://r1.nubex.ru/s3393-395/3bf9887da2_fit-in~1280x800~filters:no_upscale()__f24650_b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060848"/>
            <a:ext cx="4176464" cy="417646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76056" y="1196752"/>
            <a:ext cx="3201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Урок литературы в 6 класса, </a:t>
            </a:r>
          </a:p>
          <a:p>
            <a:r>
              <a:rPr lang="ru-RU" dirty="0" err="1" smtClean="0"/>
              <a:t>Греднева</a:t>
            </a:r>
            <a:r>
              <a:rPr lang="ru-RU" dirty="0" smtClean="0"/>
              <a:t> И.Н.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1" y="4793669"/>
            <a:ext cx="34563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Урок информатики в 9 классе, </a:t>
            </a:r>
            <a:r>
              <a:rPr lang="ru-RU" dirty="0" err="1" smtClean="0"/>
              <a:t>Андреянова</a:t>
            </a:r>
            <a:r>
              <a:rPr lang="ru-RU" dirty="0" smtClean="0"/>
              <a:t> Т.И.</a:t>
            </a:r>
            <a:endParaRPr lang="ru-RU" dirty="0"/>
          </a:p>
        </p:txBody>
      </p:sp>
      <p:pic>
        <p:nvPicPr>
          <p:cNvPr id="45060" name="Picture 4" descr="https://r1.nubex.ru/s3393-395/1b6b125ac5_fit-in~1280x800~filters:no_upscale()__f23943_1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4622" y="1196752"/>
            <a:ext cx="4305629" cy="324036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860032" y="4941168"/>
            <a:ext cx="38164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Урок Памяти В.И.Паршину,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Перегудова</a:t>
            </a:r>
            <a:r>
              <a:rPr lang="ru-RU" dirty="0" smtClean="0"/>
              <a:t> О.В.</a:t>
            </a:r>
            <a:endParaRPr lang="ru-RU" dirty="0"/>
          </a:p>
        </p:txBody>
      </p:sp>
      <p:pic>
        <p:nvPicPr>
          <p:cNvPr id="45062" name="Picture 6" descr="https://r1.nubex.ru/s3393-395/7b9b8d65bc_fit-in~1280x800~filters:no_upscale()__f24646_2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908720"/>
            <a:ext cx="3816424" cy="38164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Пользователь\Downloads\IMG_20251226_1205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227517" y="1652803"/>
            <a:ext cx="4224470" cy="316835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67744" y="476672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u="sng" dirty="0" smtClean="0"/>
              <a:t>9. Наши достижения:</a:t>
            </a:r>
            <a:endParaRPr lang="ru-RU" sz="2000" b="1" u="sng" dirty="0"/>
          </a:p>
        </p:txBody>
      </p:sp>
      <p:pic>
        <p:nvPicPr>
          <p:cNvPr id="4" name="Picture 2" descr="https://r1.nubex.ru/s3393-395/51bba9cc8e_fit-in~1280x800~filters:no_upscale()__f24428_2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052736"/>
            <a:ext cx="3040298" cy="418629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55576" y="5589240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Спартакиада обучающихся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148064" y="5661248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Районный соревнования по мини-футболу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 descr="https://r1.nubex.ru/s3393-395/e21d11a063_fit-in~1280x800~filters:no_upscale()__f24642_a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3190045" cy="439248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611560" y="5085183"/>
            <a:ext cx="2880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Районные соревнования по баскетболу среди юношей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5517233"/>
            <a:ext cx="3888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Соревнования по пулевой стрельбе из пневматической винтовки</a:t>
            </a:r>
            <a:endParaRPr lang="ru-RU" dirty="0"/>
          </a:p>
        </p:txBody>
      </p:sp>
      <p:pic>
        <p:nvPicPr>
          <p:cNvPr id="38920" name="Picture 8" descr="https://r1.nubex.ru/s3393-395/9bd371952e_fit-in~1280x800~filters:no_upscale()__f24585_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692696"/>
            <a:ext cx="2248720" cy="3096344"/>
          </a:xfrm>
          <a:prstGeom prst="rect">
            <a:avLst/>
          </a:prstGeom>
          <a:noFill/>
        </p:spPr>
      </p:pic>
      <p:pic>
        <p:nvPicPr>
          <p:cNvPr id="38922" name="Picture 10" descr="https://r1.nubex.ru/s3393-395/c9a437fa2a_fit-in~1280x800~filters:no_upscale()__f24586_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1772816"/>
            <a:ext cx="2379055" cy="32758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32656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Муниципальный этап туристического слета обучающихся образовательных учреждений Новониколаевского района</a:t>
            </a:r>
            <a:endParaRPr lang="ru-RU" sz="2000" b="1" dirty="0"/>
          </a:p>
        </p:txBody>
      </p:sp>
      <p:pic>
        <p:nvPicPr>
          <p:cNvPr id="37890" name="Picture 2" descr="https://r1.nubex.ru/s3393-395/00380f1afa_fit-in~1280x800~filters:no_upscale()__f23973_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628800"/>
            <a:ext cx="2190663" cy="3096344"/>
          </a:xfrm>
          <a:prstGeom prst="rect">
            <a:avLst/>
          </a:prstGeom>
          <a:noFill/>
        </p:spPr>
      </p:pic>
      <p:pic>
        <p:nvPicPr>
          <p:cNvPr id="37892" name="Picture 4" descr="https://r1.nubex.ru/s3393-395/fa95d40579_fit-in~1280x800~filters:no_upscale()__f23974_a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420888"/>
            <a:ext cx="2088773" cy="2952328"/>
          </a:xfrm>
          <a:prstGeom prst="rect">
            <a:avLst/>
          </a:prstGeom>
          <a:noFill/>
        </p:spPr>
      </p:pic>
      <p:pic>
        <p:nvPicPr>
          <p:cNvPr id="37894" name="Picture 6" descr="https://r1.nubex.ru/s3393-395/6928bf02e0_fit-in~1280x800~filters:no_upscale()__f23975_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3429000"/>
            <a:ext cx="2088772" cy="2952328"/>
          </a:xfrm>
          <a:prstGeom prst="rect">
            <a:avLst/>
          </a:prstGeom>
          <a:noFill/>
        </p:spPr>
      </p:pic>
      <p:pic>
        <p:nvPicPr>
          <p:cNvPr id="37896" name="Picture 8" descr="https://r1.nubex.ru/s3393-395/ef3664362c_fit-in~1280x800~filters:no_upscale()__f23976_b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196752"/>
            <a:ext cx="2241609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04665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Конкурс первичных отделений Движения Первых (денежная премия )</a:t>
            </a:r>
            <a:endParaRPr lang="ru-RU" sz="2000" b="1" dirty="0"/>
          </a:p>
        </p:txBody>
      </p:sp>
      <p:pic>
        <p:nvPicPr>
          <p:cNvPr id="39938" name="Picture 2" descr="https://r1.nubex.ru/s3393-395/6011733483_fit-in~1280x800~filters:no_upscale()__f24663_0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268760"/>
            <a:ext cx="6837970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s://r1.nubex.ru/s3393-395/67a1ff9dd9_fit-in~1280x800~filters:no_upscale()__f24506_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268760"/>
            <a:ext cx="3668088" cy="518457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23528" y="332657"/>
            <a:ext cx="34563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Областной творческий конкурс "Моя семья"</a:t>
            </a:r>
            <a:endParaRPr lang="ru-RU" sz="2000" b="1" dirty="0"/>
          </a:p>
        </p:txBody>
      </p:sp>
      <p:pic>
        <p:nvPicPr>
          <p:cNvPr id="41988" name="Picture 4" descr="https://r1.nubex.ru/s3393-395/12b23a6912_fit-in~1280x800~filters:no_upscale()__f24590_2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76671"/>
            <a:ext cx="3528392" cy="485837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220072" y="5517232"/>
            <a:ext cx="33843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Районный детский фестиваль казачьей культуры "Казачата"</a:t>
            </a:r>
            <a:endParaRPr lang="ru-RU" sz="20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410445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Муниципальная олимпиада по астрономии, организованной по инициативе регионального исполкома партии "Единая Россия"</a:t>
            </a:r>
            <a:endParaRPr lang="ru-RU" sz="2000" b="1" dirty="0"/>
          </a:p>
        </p:txBody>
      </p:sp>
      <p:pic>
        <p:nvPicPr>
          <p:cNvPr id="40962" name="Picture 2" descr="https://r1.nubex.ru/s3393-395/b53f4cb2ad_fit-in~1280x800~filters:no_upscale()__f24288_3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72816"/>
            <a:ext cx="3311468" cy="4680520"/>
          </a:xfrm>
          <a:prstGeom prst="rect">
            <a:avLst/>
          </a:prstGeom>
          <a:noFill/>
        </p:spPr>
      </p:pic>
      <p:pic>
        <p:nvPicPr>
          <p:cNvPr id="40964" name="Picture 4" descr="https://r1.nubex.ru/s3393-395/124431062d_fit-in~1280x800~filters:no_upscale()__f24427_f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620688"/>
            <a:ext cx="3420882" cy="471033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60032" y="5552657"/>
            <a:ext cx="38884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Районные соревнования по шахматам</a:t>
            </a:r>
            <a:endParaRPr lang="ru-RU" sz="2000" b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s://r1.nubex.ru/s3393-395/c0ebd15f5a_fit-in~1280x800~filters:no_upscale()__f24091_d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96752"/>
            <a:ext cx="6954695" cy="521439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71600" y="404663"/>
            <a:ext cx="7344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Первый «Всероссийский аграрный диктант"</a:t>
            </a:r>
            <a:endParaRPr lang="ru-RU" sz="2000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3529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Более подробную информацию можете получить на сайте МБОУ «Куликовская СШ» в разделе «Новости»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https://kulikovo.nubex.ru/news/archive/page_7.html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на страничке в ВК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https://vk.ru/club194021107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916832"/>
            <a:ext cx="7853164" cy="4456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496944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600" b="1" u="sn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Выводы: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	В целом, работу школы можно оценить на «хорошо», все основные запланированные мероприятия проведены, учебный процесс организован достаточно четко и воспитательная работа  осуществляется в инновационном режиме.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Проблемы: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Большой процент учителей не имеют квалификационной категории, низкий уровень первой квалификационной  категории.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Невысокие результаты сдачи ЕГЭ и ОГЭ, отсутствие системы подготовки обучающихся к государственной итоговой аттестации.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600" b="1" u="sn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и задачи на 2026  год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Цель: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непрерывное совершенствование педагогического мастерства учителей в </a:t>
            </a:r>
            <a:r>
              <a:rPr lang="ru-RU" sz="1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учебно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воспитательном процессе, дифференциация обучения, направленная на повышение качества образования.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Задачи: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Организация системы методической работы с педагогами, особенно с молодыми педагогами, с целью развития педагогического творчества и самореализации инициативы педагогических кадров.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2.Добиваться преемственности в обучении: дошкольное – начальное - среднее – старшее звено.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Системная подготовка обучающихся к успешной сдаче ЕГЭ, ОГЭ.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Четкая организация и усиление контроля администрации за повышением качества преподавания.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5.Усиление  работы с одаренными детьми по подготовке их к олимпиадам, конкурсам.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Директор школы:  О.В. </a:t>
            </a:r>
            <a:r>
              <a:rPr lang="ru-RU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Перегудова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181</TotalTime>
  <Words>951</Words>
  <Application>Microsoft Office PowerPoint</Application>
  <PresentationFormat>Экран (4:3)</PresentationFormat>
  <Paragraphs>457</Paragraphs>
  <Slides>36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3" baseType="lpstr">
      <vt:lpstr>Calibri</vt:lpstr>
      <vt:lpstr>Cambria</vt:lpstr>
      <vt:lpstr>Franklin Gothic Book</vt:lpstr>
      <vt:lpstr>Perpetua</vt:lpstr>
      <vt:lpstr>Times New Roman</vt:lpstr>
      <vt:lpstr>Wingdings 2</vt:lpstr>
      <vt:lpstr>Справедливость</vt:lpstr>
      <vt:lpstr>Публичный отчет директора  МБОУ «Куликовская СШ» за 2025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Публичный отчет директора МБОУ «Куликовская СШ» за 2025 год</dc:title>
  <dc:creator>Пользователь</dc:creator>
  <cp:lastModifiedBy>Пользователь</cp:lastModifiedBy>
  <cp:revision>27</cp:revision>
  <dcterms:created xsi:type="dcterms:W3CDTF">2025-12-25T14:49:34Z</dcterms:created>
  <dcterms:modified xsi:type="dcterms:W3CDTF">2025-12-30T06:44:34Z</dcterms:modified>
</cp:coreProperties>
</file>